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 id="2147483666" r:id="rId3"/>
  </p:sldMasterIdLst>
  <p:notesMasterIdLst>
    <p:notesMasterId r:id="rId28"/>
  </p:notesMasterIdLst>
  <p:sldIdLst>
    <p:sldId id="257" r:id="rId4"/>
    <p:sldId id="891" r:id="rId5"/>
    <p:sldId id="890" r:id="rId6"/>
    <p:sldId id="956" r:id="rId7"/>
    <p:sldId id="893" r:id="rId8"/>
    <p:sldId id="894" r:id="rId9"/>
    <p:sldId id="951" r:id="rId10"/>
    <p:sldId id="895" r:id="rId11"/>
    <p:sldId id="952" r:id="rId12"/>
    <p:sldId id="896" r:id="rId13"/>
    <p:sldId id="897" r:id="rId14"/>
    <p:sldId id="898" r:id="rId15"/>
    <p:sldId id="958" r:id="rId16"/>
    <p:sldId id="944" r:id="rId17"/>
    <p:sldId id="957" r:id="rId18"/>
    <p:sldId id="965" r:id="rId19"/>
    <p:sldId id="961" r:id="rId20"/>
    <p:sldId id="963" r:id="rId21"/>
    <p:sldId id="964" r:id="rId22"/>
    <p:sldId id="960" r:id="rId23"/>
    <p:sldId id="953" r:id="rId24"/>
    <p:sldId id="954" r:id="rId25"/>
    <p:sldId id="955" r:id="rId26"/>
    <p:sldId id="948"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63" autoAdjust="0"/>
    <p:restoredTop sz="94660"/>
  </p:normalViewPr>
  <p:slideViewPr>
    <p:cSldViewPr snapToGrid="0">
      <p:cViewPr varScale="1">
        <p:scale>
          <a:sx n="69" d="100"/>
          <a:sy n="69" d="100"/>
        </p:scale>
        <p:origin x="72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35F1BBBE-5915-4AEC-8211-5127D4C3E7D5}" type="doc">
      <dgm:prSet loTypeId="urn:microsoft.com/office/officeart/2008/layout/HorizontalMultiLevelHierarchy#1" loCatId="hierarchy" qsTypeId="urn:microsoft.com/office/officeart/2005/8/quickstyle/simple1#1" qsCatId="simple" csTypeId="urn:microsoft.com/office/officeart/2005/8/colors/accent1_2#1" csCatId="accent1" phldr="1"/>
      <dgm:spPr/>
      <dgm:t>
        <a:bodyPr/>
        <a:lstStyle/>
        <a:p>
          <a:endParaRPr lang="zh-CN" altLang="en-US"/>
        </a:p>
      </dgm:t>
    </dgm:pt>
    <dgm:pt modelId="{A08AB3C1-26BC-4BAA-9AD7-C9C32DEEFC90}">
      <dgm:prSet phldrT="[文本]" phldr="0" custT="1"/>
      <dgm:spPr/>
      <dgm:t>
        <a:bodyPr vert="horz" wrap="square"/>
        <a:lstStyle/>
        <a:p>
          <a:pPr algn="ctr" defTabSz="977900">
            <a:lnSpc>
              <a:spcPct val="90000"/>
            </a:lnSpc>
            <a:spcBef>
              <a:spcPct val="0"/>
            </a:spcBef>
            <a:spcAft>
              <a:spcPct val="35000"/>
            </a:spcAft>
          </a:pPr>
          <a:r>
            <a:rPr lang="zh-CN" altLang="en-US" sz="2800" b="1" dirty="0" smtClean="0"/>
            <a:t>迈克尔逊干涉仪平台</a:t>
          </a:r>
          <a:endParaRPr sz="2800" b="1" dirty="0"/>
        </a:p>
      </dgm:t>
    </dgm:pt>
    <dgm:pt modelId="{22A3CD54-9CA1-4FF5-A4DD-6A9D55D5E05F}" type="parTrans" cxnId="{5011841E-18AA-4C01-BFE4-0B370BD163A4}">
      <dgm:prSet/>
      <dgm:spPr/>
      <dgm:t>
        <a:bodyPr/>
        <a:lstStyle/>
        <a:p>
          <a:endParaRPr lang="zh-CN" altLang="en-US"/>
        </a:p>
      </dgm:t>
    </dgm:pt>
    <dgm:pt modelId="{DDD89B6D-3912-4A93-80CA-CAA9DBF1B578}" type="sibTrans" cxnId="{5011841E-18AA-4C01-BFE4-0B370BD163A4}">
      <dgm:prSet/>
      <dgm:spPr/>
      <dgm:t>
        <a:bodyPr/>
        <a:lstStyle/>
        <a:p>
          <a:endParaRPr lang="zh-CN" altLang="en-US"/>
        </a:p>
      </dgm:t>
    </dgm:pt>
    <dgm:pt modelId="{5A3FF084-FCD9-4A50-B331-E47A27AFF47C}">
      <dgm:prSet phldrT="[文本]" phldr="0" custT="1"/>
      <dgm:spPr/>
      <dgm:t>
        <a:bodyPr vert="horz" wrap="square"/>
        <a:lstStyle/>
        <a:p>
          <a:pPr>
            <a:lnSpc>
              <a:spcPct val="100000"/>
            </a:lnSpc>
            <a:spcBef>
              <a:spcPct val="0"/>
            </a:spcBef>
            <a:spcAft>
              <a:spcPct val="35000"/>
            </a:spcAft>
          </a:pPr>
          <a:r>
            <a:rPr lang="zh-CN" altLang="en-US" sz="2000" dirty="0" smtClean="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等倾干涉测量氦氖激光波长和钠黄光波长差</a:t>
          </a:r>
          <a:endParaRPr lang="zh-CN" altLang="en-US" sz="2000" dirty="0">
            <a:solidFill>
              <a:schemeClr val="bg1"/>
            </a:solidFill>
          </a:endParaRPr>
        </a:p>
      </dgm:t>
    </dgm:pt>
    <dgm:pt modelId="{D8331B74-407D-4221-980C-C24A9CBA8114}" type="parTrans" cxnId="{48DB24F6-65FA-47E7-998D-C81579F8065B}">
      <dgm:prSet/>
      <dgm:spPr/>
      <dgm:t>
        <a:bodyPr/>
        <a:lstStyle/>
        <a:p>
          <a:endParaRPr lang="zh-CN" altLang="en-US"/>
        </a:p>
      </dgm:t>
    </dgm:pt>
    <dgm:pt modelId="{8FD54316-D879-42EE-9F31-F846C85B47FD}" type="sibTrans" cxnId="{48DB24F6-65FA-47E7-998D-C81579F8065B}">
      <dgm:prSet/>
      <dgm:spPr/>
      <dgm:t>
        <a:bodyPr/>
        <a:lstStyle/>
        <a:p>
          <a:endParaRPr lang="zh-CN" altLang="en-US"/>
        </a:p>
      </dgm:t>
    </dgm:pt>
    <dgm:pt modelId="{DC35DD53-20F4-4BD3-8713-70C126708E56}">
      <dgm:prSet phldrT="[文本]" phldr="0" custT="1"/>
      <dgm:spPr/>
      <dgm:t>
        <a:bodyPr vert="horz" wrap="square"/>
        <a:lstStyle/>
        <a:p>
          <a:pPr>
            <a:lnSpc>
              <a:spcPct val="100000"/>
            </a:lnSpc>
            <a:spcBef>
              <a:spcPct val="0"/>
            </a:spcBef>
            <a:spcAft>
              <a:spcPct val="35000"/>
            </a:spcAft>
          </a:pPr>
          <a:r>
            <a:rPr lang="zh-CN" altLang="en-US" sz="2800" b="0" dirty="0" smtClean="0">
              <a:latin typeface="微软雅黑" panose="020B0503020204020204" pitchFamily="34" charset="-122"/>
              <a:ea typeface="微软雅黑" panose="020B0503020204020204" pitchFamily="34" charset="-122"/>
            </a:rPr>
            <a:t>白光等厚干涉</a:t>
          </a:r>
          <a:endParaRPr lang="zh-CN" altLang="en-US" sz="2800" b="0" dirty="0">
            <a:latin typeface="微软雅黑" panose="020B0503020204020204" pitchFamily="34" charset="-122"/>
            <a:ea typeface="微软雅黑" panose="020B0503020204020204" pitchFamily="34" charset="-122"/>
          </a:endParaRPr>
        </a:p>
      </dgm:t>
    </dgm:pt>
    <dgm:pt modelId="{1A306EEB-862D-43DF-9B0F-3632EC9988DE}" type="parTrans" cxnId="{4A51DD79-EAF2-47D8-A4DE-A8A45D15691A}">
      <dgm:prSet/>
      <dgm:spPr/>
      <dgm:t>
        <a:bodyPr/>
        <a:lstStyle/>
        <a:p>
          <a:endParaRPr lang="zh-CN" altLang="en-US"/>
        </a:p>
      </dgm:t>
    </dgm:pt>
    <dgm:pt modelId="{D19FBCA5-4F21-42C9-8CBF-B2931C6957D5}" type="sibTrans" cxnId="{4A51DD79-EAF2-47D8-A4DE-A8A45D15691A}">
      <dgm:prSet/>
      <dgm:spPr/>
      <dgm:t>
        <a:bodyPr/>
        <a:lstStyle/>
        <a:p>
          <a:endParaRPr lang="zh-CN" altLang="en-US"/>
        </a:p>
      </dgm:t>
    </dgm:pt>
    <dgm:pt modelId="{CF5C9C72-B9C9-49EB-BEFC-F97586BF3956}">
      <dgm:prSet phldrT="[文本]" phldr="0" custT="1"/>
      <dgm:spPr/>
      <dgm:t>
        <a:bodyPr vert="horz" wrap="square"/>
        <a:lstStyle/>
        <a:p>
          <a:pPr>
            <a:lnSpc>
              <a:spcPct val="100000"/>
            </a:lnSpc>
            <a:spcBef>
              <a:spcPct val="0"/>
            </a:spcBef>
            <a:spcAft>
              <a:spcPct val="35000"/>
            </a:spcAft>
          </a:pPr>
          <a:r>
            <a:rPr lang="zh-CN" altLang="en-US" sz="2800" b="0" dirty="0" smtClean="0">
              <a:latin typeface="微软雅黑" panose="020B0503020204020204" pitchFamily="34" charset="-122"/>
              <a:ea typeface="微软雅黑" panose="020B0503020204020204" pitchFamily="34" charset="-122"/>
            </a:rPr>
            <a:t>微振动测量探讨</a:t>
          </a:r>
          <a:endParaRPr lang="zh-CN" altLang="en-US" sz="2800" b="0" dirty="0">
            <a:latin typeface="微软雅黑" panose="020B0503020204020204" pitchFamily="34" charset="-122"/>
            <a:ea typeface="微软雅黑" panose="020B0503020204020204" pitchFamily="34" charset="-122"/>
          </a:endParaRPr>
        </a:p>
      </dgm:t>
    </dgm:pt>
    <dgm:pt modelId="{41DA2CF3-D574-49AE-A528-EA5B3A781A81}" type="parTrans" cxnId="{851E5993-8770-4B2D-B3F9-02EF195B1354}">
      <dgm:prSet/>
      <dgm:spPr/>
      <dgm:t>
        <a:bodyPr/>
        <a:lstStyle/>
        <a:p>
          <a:endParaRPr lang="zh-CN" altLang="en-US"/>
        </a:p>
      </dgm:t>
    </dgm:pt>
    <dgm:pt modelId="{0A974CE2-6AA6-4274-90DC-79B1856FEB10}" type="sibTrans" cxnId="{851E5993-8770-4B2D-B3F9-02EF195B1354}">
      <dgm:prSet/>
      <dgm:spPr/>
      <dgm:t>
        <a:bodyPr/>
        <a:lstStyle/>
        <a:p>
          <a:endParaRPr lang="zh-CN" altLang="en-US"/>
        </a:p>
      </dgm:t>
    </dgm:pt>
    <dgm:pt modelId="{8F2858E9-418F-4252-BAB1-DBCFEB91219F}" type="pres">
      <dgm:prSet presAssocID="{35F1BBBE-5915-4AEC-8211-5127D4C3E7D5}" presName="Name0" presStyleCnt="0">
        <dgm:presLayoutVars>
          <dgm:chPref val="1"/>
          <dgm:dir/>
          <dgm:animOne val="branch"/>
          <dgm:animLvl val="lvl"/>
          <dgm:resizeHandles val="exact"/>
        </dgm:presLayoutVars>
      </dgm:prSet>
      <dgm:spPr/>
      <dgm:t>
        <a:bodyPr/>
        <a:lstStyle/>
        <a:p>
          <a:endParaRPr lang="zh-CN" altLang="en-US"/>
        </a:p>
      </dgm:t>
    </dgm:pt>
    <dgm:pt modelId="{59CF5B4F-03E1-454D-A4FD-271DEF61D2E7}" type="pres">
      <dgm:prSet presAssocID="{A08AB3C1-26BC-4BAA-9AD7-C9C32DEEFC90}" presName="root1" presStyleCnt="0"/>
      <dgm:spPr/>
    </dgm:pt>
    <dgm:pt modelId="{F49C5B30-A48F-4E95-83CF-AFBF8CA26361}" type="pres">
      <dgm:prSet presAssocID="{A08AB3C1-26BC-4BAA-9AD7-C9C32DEEFC90}" presName="LevelOneTextNode" presStyleLbl="node0" presStyleIdx="0" presStyleCnt="1" custAng="5400000" custScaleX="172971" custScaleY="59277" custLinFactNeighborX="-82589" custLinFactNeighborY="-1978">
        <dgm:presLayoutVars>
          <dgm:chPref val="3"/>
        </dgm:presLayoutVars>
      </dgm:prSet>
      <dgm:spPr/>
      <dgm:t>
        <a:bodyPr/>
        <a:lstStyle/>
        <a:p>
          <a:endParaRPr lang="zh-CN" altLang="en-US"/>
        </a:p>
      </dgm:t>
    </dgm:pt>
    <dgm:pt modelId="{1915425A-83FF-4376-83EA-DAE59EA6DDC2}" type="pres">
      <dgm:prSet presAssocID="{A08AB3C1-26BC-4BAA-9AD7-C9C32DEEFC90}" presName="level2hierChild" presStyleCnt="0"/>
      <dgm:spPr/>
    </dgm:pt>
    <dgm:pt modelId="{90B375D1-D760-4C95-8AB3-FCF22AF9EE68}" type="pres">
      <dgm:prSet presAssocID="{D8331B74-407D-4221-980C-C24A9CBA8114}" presName="conn2-1" presStyleLbl="parChTrans1D2" presStyleIdx="0" presStyleCnt="3"/>
      <dgm:spPr/>
      <dgm:t>
        <a:bodyPr/>
        <a:lstStyle/>
        <a:p>
          <a:endParaRPr lang="zh-CN" altLang="en-US"/>
        </a:p>
      </dgm:t>
    </dgm:pt>
    <dgm:pt modelId="{1387DBD6-349B-43DE-A847-E1B85C8D94A2}" type="pres">
      <dgm:prSet presAssocID="{D8331B74-407D-4221-980C-C24A9CBA8114}" presName="connTx" presStyleLbl="parChTrans1D2" presStyleIdx="0" presStyleCnt="3"/>
      <dgm:spPr/>
      <dgm:t>
        <a:bodyPr/>
        <a:lstStyle/>
        <a:p>
          <a:endParaRPr lang="zh-CN" altLang="en-US"/>
        </a:p>
      </dgm:t>
    </dgm:pt>
    <dgm:pt modelId="{AEB4E53E-D485-4843-AF16-87FD14D2BF48}" type="pres">
      <dgm:prSet presAssocID="{5A3FF084-FCD9-4A50-B331-E47A27AFF47C}" presName="root2" presStyleCnt="0"/>
      <dgm:spPr/>
    </dgm:pt>
    <dgm:pt modelId="{3674847B-3F22-4568-BF72-87930E5C2D8E}" type="pres">
      <dgm:prSet presAssocID="{5A3FF084-FCD9-4A50-B331-E47A27AFF47C}" presName="LevelTwoTextNode" presStyleLbl="node2" presStyleIdx="0" presStyleCnt="3" custLinFactNeighborX="26000" custLinFactNeighborY="-20089">
        <dgm:presLayoutVars>
          <dgm:chPref val="3"/>
        </dgm:presLayoutVars>
      </dgm:prSet>
      <dgm:spPr/>
      <dgm:t>
        <a:bodyPr/>
        <a:lstStyle/>
        <a:p>
          <a:endParaRPr lang="zh-CN" altLang="en-US"/>
        </a:p>
      </dgm:t>
    </dgm:pt>
    <dgm:pt modelId="{5EF8701B-23B9-44C9-8EA2-457EFC1C3119}" type="pres">
      <dgm:prSet presAssocID="{5A3FF084-FCD9-4A50-B331-E47A27AFF47C}" presName="level3hierChild" presStyleCnt="0"/>
      <dgm:spPr/>
    </dgm:pt>
    <dgm:pt modelId="{5E9CE886-AD63-4F8B-9DCC-24A0A66749E9}" type="pres">
      <dgm:prSet presAssocID="{1A306EEB-862D-43DF-9B0F-3632EC9988DE}" presName="conn2-1" presStyleLbl="parChTrans1D2" presStyleIdx="1" presStyleCnt="3"/>
      <dgm:spPr/>
      <dgm:t>
        <a:bodyPr/>
        <a:lstStyle/>
        <a:p>
          <a:endParaRPr lang="zh-CN" altLang="en-US"/>
        </a:p>
      </dgm:t>
    </dgm:pt>
    <dgm:pt modelId="{CF1D215E-F9A1-409A-B142-F2E72DBD7228}" type="pres">
      <dgm:prSet presAssocID="{1A306EEB-862D-43DF-9B0F-3632EC9988DE}" presName="connTx" presStyleLbl="parChTrans1D2" presStyleIdx="1" presStyleCnt="3"/>
      <dgm:spPr/>
      <dgm:t>
        <a:bodyPr/>
        <a:lstStyle/>
        <a:p>
          <a:endParaRPr lang="zh-CN" altLang="en-US"/>
        </a:p>
      </dgm:t>
    </dgm:pt>
    <dgm:pt modelId="{68176D2F-62F8-41AA-9C7A-25DBA3EACA98}" type="pres">
      <dgm:prSet presAssocID="{DC35DD53-20F4-4BD3-8713-70C126708E56}" presName="root2" presStyleCnt="0"/>
      <dgm:spPr/>
    </dgm:pt>
    <dgm:pt modelId="{CA64305E-4AD0-40C9-8F7A-42BF34FA5AE4}" type="pres">
      <dgm:prSet presAssocID="{DC35DD53-20F4-4BD3-8713-70C126708E56}" presName="LevelTwoTextNode" presStyleLbl="node2" presStyleIdx="1" presStyleCnt="3" custLinFactNeighborX="26000" custLinFactNeighborY="-10411">
        <dgm:presLayoutVars>
          <dgm:chPref val="3"/>
        </dgm:presLayoutVars>
      </dgm:prSet>
      <dgm:spPr/>
      <dgm:t>
        <a:bodyPr/>
        <a:lstStyle/>
        <a:p>
          <a:endParaRPr lang="zh-CN" altLang="en-US"/>
        </a:p>
      </dgm:t>
    </dgm:pt>
    <dgm:pt modelId="{DC50E479-D5D4-4FBF-AC4D-383466034778}" type="pres">
      <dgm:prSet presAssocID="{DC35DD53-20F4-4BD3-8713-70C126708E56}" presName="level3hierChild" presStyleCnt="0"/>
      <dgm:spPr/>
    </dgm:pt>
    <dgm:pt modelId="{9A91D5CF-058D-40B9-AF90-C1BB2367AD2F}" type="pres">
      <dgm:prSet presAssocID="{41DA2CF3-D574-49AE-A528-EA5B3A781A81}" presName="conn2-1" presStyleLbl="parChTrans1D2" presStyleIdx="2" presStyleCnt="3"/>
      <dgm:spPr/>
      <dgm:t>
        <a:bodyPr/>
        <a:lstStyle/>
        <a:p>
          <a:endParaRPr lang="zh-CN" altLang="en-US"/>
        </a:p>
      </dgm:t>
    </dgm:pt>
    <dgm:pt modelId="{7360A15F-43EC-4FD7-904C-76DB3FCB998C}" type="pres">
      <dgm:prSet presAssocID="{41DA2CF3-D574-49AE-A528-EA5B3A781A81}" presName="connTx" presStyleLbl="parChTrans1D2" presStyleIdx="2" presStyleCnt="3"/>
      <dgm:spPr/>
      <dgm:t>
        <a:bodyPr/>
        <a:lstStyle/>
        <a:p>
          <a:endParaRPr lang="zh-CN" altLang="en-US"/>
        </a:p>
      </dgm:t>
    </dgm:pt>
    <dgm:pt modelId="{B47F4C50-F93D-44DA-AE61-6259F4FAD285}" type="pres">
      <dgm:prSet presAssocID="{CF5C9C72-B9C9-49EB-BEFC-F97586BF3956}" presName="root2" presStyleCnt="0"/>
      <dgm:spPr/>
    </dgm:pt>
    <dgm:pt modelId="{FAFDBEB2-6D6B-463A-9DA7-113C578B4425}" type="pres">
      <dgm:prSet presAssocID="{CF5C9C72-B9C9-49EB-BEFC-F97586BF3956}" presName="LevelTwoTextNode" presStyleLbl="node2" presStyleIdx="2" presStyleCnt="3" custLinFactNeighborX="26000" custLinFactNeighborY="1226">
        <dgm:presLayoutVars>
          <dgm:chPref val="3"/>
        </dgm:presLayoutVars>
      </dgm:prSet>
      <dgm:spPr/>
      <dgm:t>
        <a:bodyPr/>
        <a:lstStyle/>
        <a:p>
          <a:endParaRPr lang="zh-CN" altLang="en-US"/>
        </a:p>
      </dgm:t>
    </dgm:pt>
    <dgm:pt modelId="{F576C263-CB0F-4720-83C0-2184A99AB71B}" type="pres">
      <dgm:prSet presAssocID="{CF5C9C72-B9C9-49EB-BEFC-F97586BF3956}" presName="level3hierChild" presStyleCnt="0"/>
      <dgm:spPr/>
    </dgm:pt>
  </dgm:ptLst>
  <dgm:cxnLst>
    <dgm:cxn modelId="{48DB24F6-65FA-47E7-998D-C81579F8065B}" srcId="{A08AB3C1-26BC-4BAA-9AD7-C9C32DEEFC90}" destId="{5A3FF084-FCD9-4A50-B331-E47A27AFF47C}" srcOrd="0" destOrd="0" parTransId="{D8331B74-407D-4221-980C-C24A9CBA8114}" sibTransId="{8FD54316-D879-42EE-9F31-F846C85B47FD}"/>
    <dgm:cxn modelId="{9FFCACE2-4C1C-4701-AE4D-0315E6088A00}" type="presOf" srcId="{41DA2CF3-D574-49AE-A528-EA5B3A781A81}" destId="{9A91D5CF-058D-40B9-AF90-C1BB2367AD2F}" srcOrd="0" destOrd="0" presId="urn:microsoft.com/office/officeart/2008/layout/HorizontalMultiLevelHierarchy#1"/>
    <dgm:cxn modelId="{228E91D6-39E9-400E-AF7B-FEADAF09DC1A}" type="presOf" srcId="{1A306EEB-862D-43DF-9B0F-3632EC9988DE}" destId="{5E9CE886-AD63-4F8B-9DCC-24A0A66749E9}" srcOrd="0" destOrd="0" presId="urn:microsoft.com/office/officeart/2008/layout/HorizontalMultiLevelHierarchy#1"/>
    <dgm:cxn modelId="{5011841E-18AA-4C01-BFE4-0B370BD163A4}" srcId="{35F1BBBE-5915-4AEC-8211-5127D4C3E7D5}" destId="{A08AB3C1-26BC-4BAA-9AD7-C9C32DEEFC90}" srcOrd="0" destOrd="0" parTransId="{22A3CD54-9CA1-4FF5-A4DD-6A9D55D5E05F}" sibTransId="{DDD89B6D-3912-4A93-80CA-CAA9DBF1B578}"/>
    <dgm:cxn modelId="{15ABA224-3E40-4FEC-A46F-D8F917FEA7FC}" type="presOf" srcId="{5A3FF084-FCD9-4A50-B331-E47A27AFF47C}" destId="{3674847B-3F22-4568-BF72-87930E5C2D8E}" srcOrd="0" destOrd="0" presId="urn:microsoft.com/office/officeart/2008/layout/HorizontalMultiLevelHierarchy#1"/>
    <dgm:cxn modelId="{4A51DD79-EAF2-47D8-A4DE-A8A45D15691A}" srcId="{A08AB3C1-26BC-4BAA-9AD7-C9C32DEEFC90}" destId="{DC35DD53-20F4-4BD3-8713-70C126708E56}" srcOrd="1" destOrd="0" parTransId="{1A306EEB-862D-43DF-9B0F-3632EC9988DE}" sibTransId="{D19FBCA5-4F21-42C9-8CBF-B2931C6957D5}"/>
    <dgm:cxn modelId="{29180FBD-92C8-4CF5-A488-09D01874D4B8}" type="presOf" srcId="{35F1BBBE-5915-4AEC-8211-5127D4C3E7D5}" destId="{8F2858E9-418F-4252-BAB1-DBCFEB91219F}" srcOrd="0" destOrd="0" presId="urn:microsoft.com/office/officeart/2008/layout/HorizontalMultiLevelHierarchy#1"/>
    <dgm:cxn modelId="{851E5993-8770-4B2D-B3F9-02EF195B1354}" srcId="{A08AB3C1-26BC-4BAA-9AD7-C9C32DEEFC90}" destId="{CF5C9C72-B9C9-49EB-BEFC-F97586BF3956}" srcOrd="2" destOrd="0" parTransId="{41DA2CF3-D574-49AE-A528-EA5B3A781A81}" sibTransId="{0A974CE2-6AA6-4274-90DC-79B1856FEB10}"/>
    <dgm:cxn modelId="{056794C7-64A2-4B42-9981-714DE9358CEE}" type="presOf" srcId="{D8331B74-407D-4221-980C-C24A9CBA8114}" destId="{90B375D1-D760-4C95-8AB3-FCF22AF9EE68}" srcOrd="0" destOrd="0" presId="urn:microsoft.com/office/officeart/2008/layout/HorizontalMultiLevelHierarchy#1"/>
    <dgm:cxn modelId="{2E370FF1-6B56-4F46-82DD-E4691193A7C1}" type="presOf" srcId="{1A306EEB-862D-43DF-9B0F-3632EC9988DE}" destId="{CF1D215E-F9A1-409A-B142-F2E72DBD7228}" srcOrd="1" destOrd="0" presId="urn:microsoft.com/office/officeart/2008/layout/HorizontalMultiLevelHierarchy#1"/>
    <dgm:cxn modelId="{9FD5FDAE-0BFD-40E7-B2AB-1772B742B10F}" type="presOf" srcId="{CF5C9C72-B9C9-49EB-BEFC-F97586BF3956}" destId="{FAFDBEB2-6D6B-463A-9DA7-113C578B4425}" srcOrd="0" destOrd="0" presId="urn:microsoft.com/office/officeart/2008/layout/HorizontalMultiLevelHierarchy#1"/>
    <dgm:cxn modelId="{CDFF4DF5-71C5-4B14-AAC7-12966B3B33C9}" type="presOf" srcId="{D8331B74-407D-4221-980C-C24A9CBA8114}" destId="{1387DBD6-349B-43DE-A847-E1B85C8D94A2}" srcOrd="1" destOrd="0" presId="urn:microsoft.com/office/officeart/2008/layout/HorizontalMultiLevelHierarchy#1"/>
    <dgm:cxn modelId="{C9CEB7EA-867C-4861-BB17-19D016409FE8}" type="presOf" srcId="{41DA2CF3-D574-49AE-A528-EA5B3A781A81}" destId="{7360A15F-43EC-4FD7-904C-76DB3FCB998C}" srcOrd="1" destOrd="0" presId="urn:microsoft.com/office/officeart/2008/layout/HorizontalMultiLevelHierarchy#1"/>
    <dgm:cxn modelId="{6295415C-1A32-4E0C-83D9-33334D4011B1}" type="presOf" srcId="{DC35DD53-20F4-4BD3-8713-70C126708E56}" destId="{CA64305E-4AD0-40C9-8F7A-42BF34FA5AE4}" srcOrd="0" destOrd="0" presId="urn:microsoft.com/office/officeart/2008/layout/HorizontalMultiLevelHierarchy#1"/>
    <dgm:cxn modelId="{9C180FB7-5F7B-42F8-86B4-FF0A2653434F}" type="presOf" srcId="{A08AB3C1-26BC-4BAA-9AD7-C9C32DEEFC90}" destId="{F49C5B30-A48F-4E95-83CF-AFBF8CA26361}" srcOrd="0" destOrd="0" presId="urn:microsoft.com/office/officeart/2008/layout/HorizontalMultiLevelHierarchy#1"/>
    <dgm:cxn modelId="{F0CBBC87-2D26-43A8-A6F9-BB5F757CD77D}" type="presParOf" srcId="{8F2858E9-418F-4252-BAB1-DBCFEB91219F}" destId="{59CF5B4F-03E1-454D-A4FD-271DEF61D2E7}" srcOrd="0" destOrd="0" presId="urn:microsoft.com/office/officeart/2008/layout/HorizontalMultiLevelHierarchy#1"/>
    <dgm:cxn modelId="{638017F4-8B00-4CEB-94A5-EBB4689B2D36}" type="presParOf" srcId="{59CF5B4F-03E1-454D-A4FD-271DEF61D2E7}" destId="{F49C5B30-A48F-4E95-83CF-AFBF8CA26361}" srcOrd="0" destOrd="0" presId="urn:microsoft.com/office/officeart/2008/layout/HorizontalMultiLevelHierarchy#1"/>
    <dgm:cxn modelId="{80A3E454-0501-4F2B-AEA2-051A4DC9D971}" type="presParOf" srcId="{59CF5B4F-03E1-454D-A4FD-271DEF61D2E7}" destId="{1915425A-83FF-4376-83EA-DAE59EA6DDC2}" srcOrd="1" destOrd="0" presId="urn:microsoft.com/office/officeart/2008/layout/HorizontalMultiLevelHierarchy#1"/>
    <dgm:cxn modelId="{375E9B8F-44CC-43B5-AAA4-E189FA8FE521}" type="presParOf" srcId="{1915425A-83FF-4376-83EA-DAE59EA6DDC2}" destId="{90B375D1-D760-4C95-8AB3-FCF22AF9EE68}" srcOrd="0" destOrd="0" presId="urn:microsoft.com/office/officeart/2008/layout/HorizontalMultiLevelHierarchy#1"/>
    <dgm:cxn modelId="{866770BF-DDBD-40E9-BE7D-BD4373FB880E}" type="presParOf" srcId="{90B375D1-D760-4C95-8AB3-FCF22AF9EE68}" destId="{1387DBD6-349B-43DE-A847-E1B85C8D94A2}" srcOrd="0" destOrd="0" presId="urn:microsoft.com/office/officeart/2008/layout/HorizontalMultiLevelHierarchy#1"/>
    <dgm:cxn modelId="{7420390C-5E3A-4B9F-929D-73BDC2F9EE97}" type="presParOf" srcId="{1915425A-83FF-4376-83EA-DAE59EA6DDC2}" destId="{AEB4E53E-D485-4843-AF16-87FD14D2BF48}" srcOrd="1" destOrd="0" presId="urn:microsoft.com/office/officeart/2008/layout/HorizontalMultiLevelHierarchy#1"/>
    <dgm:cxn modelId="{72AE9BF4-BB2D-4B40-AE35-FB52ED028BAF}" type="presParOf" srcId="{AEB4E53E-D485-4843-AF16-87FD14D2BF48}" destId="{3674847B-3F22-4568-BF72-87930E5C2D8E}" srcOrd="0" destOrd="0" presId="urn:microsoft.com/office/officeart/2008/layout/HorizontalMultiLevelHierarchy#1"/>
    <dgm:cxn modelId="{5490B9DA-24D3-49F8-8B81-4714C2E112C0}" type="presParOf" srcId="{AEB4E53E-D485-4843-AF16-87FD14D2BF48}" destId="{5EF8701B-23B9-44C9-8EA2-457EFC1C3119}" srcOrd="1" destOrd="0" presId="urn:microsoft.com/office/officeart/2008/layout/HorizontalMultiLevelHierarchy#1"/>
    <dgm:cxn modelId="{9457390E-47C0-47C8-B1D5-189C5B740179}" type="presParOf" srcId="{1915425A-83FF-4376-83EA-DAE59EA6DDC2}" destId="{5E9CE886-AD63-4F8B-9DCC-24A0A66749E9}" srcOrd="2" destOrd="0" presId="urn:microsoft.com/office/officeart/2008/layout/HorizontalMultiLevelHierarchy#1"/>
    <dgm:cxn modelId="{2602C90A-7AC3-4758-957C-0CBEEE131D5E}" type="presParOf" srcId="{5E9CE886-AD63-4F8B-9DCC-24A0A66749E9}" destId="{CF1D215E-F9A1-409A-B142-F2E72DBD7228}" srcOrd="0" destOrd="0" presId="urn:microsoft.com/office/officeart/2008/layout/HorizontalMultiLevelHierarchy#1"/>
    <dgm:cxn modelId="{D598F0C2-7072-4FCF-851F-1CC47193FCA5}" type="presParOf" srcId="{1915425A-83FF-4376-83EA-DAE59EA6DDC2}" destId="{68176D2F-62F8-41AA-9C7A-25DBA3EACA98}" srcOrd="3" destOrd="0" presId="urn:microsoft.com/office/officeart/2008/layout/HorizontalMultiLevelHierarchy#1"/>
    <dgm:cxn modelId="{0F0A9AB3-4701-4AFE-A27D-A515997F6D1D}" type="presParOf" srcId="{68176D2F-62F8-41AA-9C7A-25DBA3EACA98}" destId="{CA64305E-4AD0-40C9-8F7A-42BF34FA5AE4}" srcOrd="0" destOrd="0" presId="urn:microsoft.com/office/officeart/2008/layout/HorizontalMultiLevelHierarchy#1"/>
    <dgm:cxn modelId="{2A0C930F-5409-4AA0-9995-B58ABE3DAA97}" type="presParOf" srcId="{68176D2F-62F8-41AA-9C7A-25DBA3EACA98}" destId="{DC50E479-D5D4-4FBF-AC4D-383466034778}" srcOrd="1" destOrd="0" presId="urn:microsoft.com/office/officeart/2008/layout/HorizontalMultiLevelHierarchy#1"/>
    <dgm:cxn modelId="{9E5E7AEB-41F0-4A60-A4F5-857B6DC76D3D}" type="presParOf" srcId="{1915425A-83FF-4376-83EA-DAE59EA6DDC2}" destId="{9A91D5CF-058D-40B9-AF90-C1BB2367AD2F}" srcOrd="4" destOrd="0" presId="urn:microsoft.com/office/officeart/2008/layout/HorizontalMultiLevelHierarchy#1"/>
    <dgm:cxn modelId="{FB2E4A2C-B102-4E40-AD3E-DA3981D00C9E}" type="presParOf" srcId="{9A91D5CF-058D-40B9-AF90-C1BB2367AD2F}" destId="{7360A15F-43EC-4FD7-904C-76DB3FCB998C}" srcOrd="0" destOrd="0" presId="urn:microsoft.com/office/officeart/2008/layout/HorizontalMultiLevelHierarchy#1"/>
    <dgm:cxn modelId="{BD53730D-566A-4D66-8182-D04F6B7CE7E1}" type="presParOf" srcId="{1915425A-83FF-4376-83EA-DAE59EA6DDC2}" destId="{B47F4C50-F93D-44DA-AE61-6259F4FAD285}" srcOrd="5" destOrd="0" presId="urn:microsoft.com/office/officeart/2008/layout/HorizontalMultiLevelHierarchy#1"/>
    <dgm:cxn modelId="{FAC5C9F5-BAC8-44F3-9BB8-1CA92AEFB51F}" type="presParOf" srcId="{B47F4C50-F93D-44DA-AE61-6259F4FAD285}" destId="{FAFDBEB2-6D6B-463A-9DA7-113C578B4425}" srcOrd="0" destOrd="0" presId="urn:microsoft.com/office/officeart/2008/layout/HorizontalMultiLevelHierarchy#1"/>
    <dgm:cxn modelId="{EE541A55-BB37-4082-ABA1-BF2A78162ABA}" type="presParOf" srcId="{B47F4C50-F93D-44DA-AE61-6259F4FAD285}" destId="{F576C263-CB0F-4720-83C0-2184A99AB71B}" srcOrd="1" destOrd="0" presId="urn:microsoft.com/office/officeart/2008/layout/HorizontalMultiLevel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91D5CF-058D-40B9-AF90-C1BB2367AD2F}">
      <dsp:nvSpPr>
        <dsp:cNvPr id="0" name=""/>
        <dsp:cNvSpPr/>
      </dsp:nvSpPr>
      <dsp:spPr>
        <a:xfrm>
          <a:off x="2483293" y="2270763"/>
          <a:ext cx="2097559" cy="1227586"/>
        </a:xfrm>
        <a:custGeom>
          <a:avLst/>
          <a:gdLst/>
          <a:ahLst/>
          <a:cxnLst/>
          <a:rect l="0" t="0" r="0" b="0"/>
          <a:pathLst>
            <a:path>
              <a:moveTo>
                <a:pt x="0" y="0"/>
              </a:moveTo>
              <a:lnTo>
                <a:pt x="1048779" y="0"/>
              </a:lnTo>
              <a:lnTo>
                <a:pt x="1048779" y="1227586"/>
              </a:lnTo>
              <a:lnTo>
                <a:pt x="2097559" y="122758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zh-CN" altLang="en-US" sz="800" kern="1200"/>
        </a:p>
      </dsp:txBody>
      <dsp:txXfrm>
        <a:off x="3471314" y="2823796"/>
        <a:ext cx="121518" cy="121518"/>
      </dsp:txXfrm>
    </dsp:sp>
    <dsp:sp modelId="{5E9CE886-AD63-4F8B-9DCC-24A0A66749E9}">
      <dsp:nvSpPr>
        <dsp:cNvPr id="0" name=""/>
        <dsp:cNvSpPr/>
      </dsp:nvSpPr>
      <dsp:spPr>
        <a:xfrm>
          <a:off x="2483293" y="2225038"/>
          <a:ext cx="2097559" cy="91440"/>
        </a:xfrm>
        <a:custGeom>
          <a:avLst/>
          <a:gdLst/>
          <a:ahLst/>
          <a:cxnLst/>
          <a:rect l="0" t="0" r="0" b="0"/>
          <a:pathLst>
            <a:path>
              <a:moveTo>
                <a:pt x="0" y="45724"/>
              </a:moveTo>
              <a:lnTo>
                <a:pt x="1048779" y="45724"/>
              </a:lnTo>
              <a:lnTo>
                <a:pt x="1048779" y="45720"/>
              </a:lnTo>
              <a:lnTo>
                <a:pt x="2097559" y="457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zh-CN" altLang="en-US" sz="700" kern="1200"/>
        </a:p>
      </dsp:txBody>
      <dsp:txXfrm>
        <a:off x="3479634" y="2218319"/>
        <a:ext cx="104877" cy="104877"/>
      </dsp:txXfrm>
    </dsp:sp>
    <dsp:sp modelId="{90B375D1-D760-4C95-8AB3-FCF22AF9EE68}">
      <dsp:nvSpPr>
        <dsp:cNvPr id="0" name=""/>
        <dsp:cNvSpPr/>
      </dsp:nvSpPr>
      <dsp:spPr>
        <a:xfrm>
          <a:off x="2483293" y="1060768"/>
          <a:ext cx="2097559" cy="1209994"/>
        </a:xfrm>
        <a:custGeom>
          <a:avLst/>
          <a:gdLst/>
          <a:ahLst/>
          <a:cxnLst/>
          <a:rect l="0" t="0" r="0" b="0"/>
          <a:pathLst>
            <a:path>
              <a:moveTo>
                <a:pt x="0" y="1209994"/>
              </a:moveTo>
              <a:lnTo>
                <a:pt x="1048779" y="1209994"/>
              </a:lnTo>
              <a:lnTo>
                <a:pt x="1048779" y="0"/>
              </a:lnTo>
              <a:lnTo>
                <a:pt x="2097559"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zh-CN" altLang="en-US" sz="800" kern="1200"/>
        </a:p>
      </dsp:txBody>
      <dsp:txXfrm>
        <a:off x="3471534" y="1605227"/>
        <a:ext cx="121076" cy="121076"/>
      </dsp:txXfrm>
    </dsp:sp>
    <dsp:sp modelId="{F49C5B30-A48F-4E95-83CF-AFBF8CA26361}">
      <dsp:nvSpPr>
        <dsp:cNvPr id="0" name=""/>
        <dsp:cNvSpPr/>
      </dsp:nvSpPr>
      <dsp:spPr>
        <a:xfrm>
          <a:off x="304797" y="1493749"/>
          <a:ext cx="2802965" cy="155402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977900">
            <a:lnSpc>
              <a:spcPct val="90000"/>
            </a:lnSpc>
            <a:spcBef>
              <a:spcPct val="0"/>
            </a:spcBef>
            <a:spcAft>
              <a:spcPct val="35000"/>
            </a:spcAft>
          </a:pPr>
          <a:r>
            <a:rPr lang="zh-CN" altLang="en-US" sz="2800" b="1" kern="1200" dirty="0" smtClean="0"/>
            <a:t>迈克尔逊干涉仪平台</a:t>
          </a:r>
          <a:endParaRPr sz="2800" b="1" kern="1200" dirty="0"/>
        </a:p>
      </dsp:txBody>
      <dsp:txXfrm>
        <a:off x="304797" y="1493749"/>
        <a:ext cx="2802965" cy="1554026"/>
      </dsp:txXfrm>
    </dsp:sp>
    <dsp:sp modelId="{3674847B-3F22-4568-BF72-87930E5C2D8E}">
      <dsp:nvSpPr>
        <dsp:cNvPr id="0" name=""/>
        <dsp:cNvSpPr/>
      </dsp:nvSpPr>
      <dsp:spPr>
        <a:xfrm>
          <a:off x="4580853" y="611552"/>
          <a:ext cx="2946856" cy="8984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100000"/>
            </a:lnSpc>
            <a:spcBef>
              <a:spcPct val="0"/>
            </a:spcBef>
            <a:spcAft>
              <a:spcPct val="35000"/>
            </a:spcAft>
          </a:pPr>
          <a:r>
            <a:rPr lang="zh-CN" altLang="en-US" sz="2000" kern="1200" dirty="0" smtClean="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等倾干涉测量氦氖激光波长和钠黄光波长差</a:t>
          </a:r>
          <a:endParaRPr lang="zh-CN" altLang="en-US" sz="2000" kern="1200" dirty="0">
            <a:solidFill>
              <a:schemeClr val="bg1"/>
            </a:solidFill>
          </a:endParaRPr>
        </a:p>
      </dsp:txBody>
      <dsp:txXfrm>
        <a:off x="4580853" y="611552"/>
        <a:ext cx="2946856" cy="898431"/>
      </dsp:txXfrm>
    </dsp:sp>
    <dsp:sp modelId="{CA64305E-4AD0-40C9-8F7A-42BF34FA5AE4}">
      <dsp:nvSpPr>
        <dsp:cNvPr id="0" name=""/>
        <dsp:cNvSpPr/>
      </dsp:nvSpPr>
      <dsp:spPr>
        <a:xfrm>
          <a:off x="4580853" y="1821542"/>
          <a:ext cx="2946856" cy="8984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100000"/>
            </a:lnSpc>
            <a:spcBef>
              <a:spcPct val="0"/>
            </a:spcBef>
            <a:spcAft>
              <a:spcPct val="35000"/>
            </a:spcAft>
          </a:pPr>
          <a:r>
            <a:rPr lang="zh-CN" altLang="en-US" sz="2800" b="0" kern="1200" dirty="0" smtClean="0">
              <a:latin typeface="微软雅黑" panose="020B0503020204020204" pitchFamily="34" charset="-122"/>
              <a:ea typeface="微软雅黑" panose="020B0503020204020204" pitchFamily="34" charset="-122"/>
            </a:rPr>
            <a:t>白光等厚干涉</a:t>
          </a:r>
          <a:endParaRPr lang="zh-CN" altLang="en-US" sz="2800" b="0" kern="1200" dirty="0">
            <a:latin typeface="微软雅黑" panose="020B0503020204020204" pitchFamily="34" charset="-122"/>
            <a:ea typeface="微软雅黑" panose="020B0503020204020204" pitchFamily="34" charset="-122"/>
          </a:endParaRPr>
        </a:p>
      </dsp:txBody>
      <dsp:txXfrm>
        <a:off x="4580853" y="1821542"/>
        <a:ext cx="2946856" cy="898431"/>
      </dsp:txXfrm>
    </dsp:sp>
    <dsp:sp modelId="{FAFDBEB2-6D6B-463A-9DA7-113C578B4425}">
      <dsp:nvSpPr>
        <dsp:cNvPr id="0" name=""/>
        <dsp:cNvSpPr/>
      </dsp:nvSpPr>
      <dsp:spPr>
        <a:xfrm>
          <a:off x="4580853" y="3049133"/>
          <a:ext cx="2946856" cy="8984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100000"/>
            </a:lnSpc>
            <a:spcBef>
              <a:spcPct val="0"/>
            </a:spcBef>
            <a:spcAft>
              <a:spcPct val="35000"/>
            </a:spcAft>
          </a:pPr>
          <a:r>
            <a:rPr lang="zh-CN" altLang="en-US" sz="2800" b="0" kern="1200" dirty="0" smtClean="0">
              <a:latin typeface="微软雅黑" panose="020B0503020204020204" pitchFamily="34" charset="-122"/>
              <a:ea typeface="微软雅黑" panose="020B0503020204020204" pitchFamily="34" charset="-122"/>
            </a:rPr>
            <a:t>微振动测量探讨</a:t>
          </a:r>
          <a:endParaRPr lang="zh-CN" altLang="en-US" sz="2800" b="0" kern="1200" dirty="0">
            <a:latin typeface="微软雅黑" panose="020B0503020204020204" pitchFamily="34" charset="-122"/>
            <a:ea typeface="微软雅黑" panose="020B0503020204020204" pitchFamily="34" charset="-122"/>
          </a:endParaRPr>
        </a:p>
      </dsp:txBody>
      <dsp:txXfrm>
        <a:off x="4580853" y="3049133"/>
        <a:ext cx="2946856" cy="898431"/>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1">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rSet qsTypeId="urn:microsoft.com/office/officeart/2005/8/quickstyle/simple5"/>
        </dgm:pt>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endSty" val="noArr"/>
                        <dgm:param type="connRout" val="bend"/>
                        <dgm:param type="begPts" val="midR"/>
                        <dgm:param type="endPts" val="midL"/>
                      </dgm:alg>
                    </dgm:if>
                    <dgm:else name="Name18">
                      <dgm:alg type="conn">
                        <dgm:param type="dim" val="1D"/>
                        <dgm:param type="endSty" val="noArr"/>
                        <dgm:param type="connRout" val="bend"/>
                        <dgm:param type="begPts" val="midL"/>
                        <dgm:param type="endPts" val="midR"/>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png>
</file>

<file path=ppt/media/image10.jpeg>
</file>

<file path=ppt/media/image11.jpg>
</file>

<file path=ppt/media/image12.jpg>
</file>

<file path=ppt/media/image12.png>
</file>

<file path=ppt/media/image120.png>
</file>

<file path=ppt/media/image13.jpeg>
</file>

<file path=ppt/media/image13.png>
</file>

<file path=ppt/media/image14.jpeg>
</file>

<file path=ppt/media/image15.jpg>
</file>

<file path=ppt/media/image15.png>
</file>

<file path=ppt/media/image16.jpeg>
</file>

<file path=ppt/media/image17.png>
</file>

<file path=ppt/media/image2.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5938-7323-48BD-BA59-1EBC81532E75}" type="datetimeFigureOut">
              <a:rPr lang="zh-CN" altLang="en-US" smtClean="0"/>
              <a:t>2022/2/18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42E228-E8CD-4DA0-9737-016735D7F856}" type="slidenum">
              <a:rPr lang="zh-CN" altLang="en-US" smtClean="0"/>
              <a:t>‹#›</a:t>
            </a:fld>
            <a:endParaRPr lang="zh-CN" altLang="en-US"/>
          </a:p>
        </p:txBody>
      </p:sp>
    </p:spTree>
    <p:extLst>
      <p:ext uri="{BB962C8B-B14F-4D97-AF65-F5344CB8AC3E}">
        <p14:creationId xmlns:p14="http://schemas.microsoft.com/office/powerpoint/2010/main" val="599109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48A77E-79FB-4BFF-B1F0-CFD29F30865E}" type="slidenum">
              <a:rPr lang="en-US" altLang="zh-CN" smtClean="0"/>
              <a:t>2</a:t>
            </a:fld>
            <a:endParaRPr lang="en-US" altLang="zh-CN"/>
          </a:p>
        </p:txBody>
      </p:sp>
    </p:spTree>
    <p:extLst>
      <p:ext uri="{BB962C8B-B14F-4D97-AF65-F5344CB8AC3E}">
        <p14:creationId xmlns:p14="http://schemas.microsoft.com/office/powerpoint/2010/main" val="155374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B48A77E-79FB-4BFF-B1F0-CFD29F30865E}" type="slidenum">
              <a:rPr kumimoji="0" lang="en-US" altLang="zh-CN"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altLang="zh-CN"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195270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B48A77E-79FB-4BFF-B1F0-CFD29F30865E}" type="slidenum">
              <a:rPr kumimoji="0" lang="en-US" altLang="zh-CN"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altLang="zh-CN"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4503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B48A77E-79FB-4BFF-B1F0-CFD29F30865E}" type="slidenum">
              <a:rPr kumimoji="0" lang="en-US" altLang="zh-CN"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altLang="zh-CN"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224049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08DFE0-740F-4B7E-A8E5-6A05F92C42B1}"/>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CB3C3DE-0E10-427C-BC67-D787120739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61D3569-E69E-46AA-ACB2-8D6D569233BA}"/>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5" name="页脚占位符 4">
            <a:extLst>
              <a:ext uri="{FF2B5EF4-FFF2-40B4-BE49-F238E27FC236}">
                <a16:creationId xmlns:a16="http://schemas.microsoft.com/office/drawing/2014/main" id="{1C15B838-D5B9-4996-A3A3-0D2B637C273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D2C005B-8820-438D-B21C-45E689F6F0C3}"/>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719762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6444B0-26C0-4FA7-95F5-935C25E2903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999F00A-7D91-40DC-B9AF-7E10EB7B6D0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BE8306E-36C4-404F-8B98-9A457EE3BBAA}"/>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5" name="页脚占位符 4">
            <a:extLst>
              <a:ext uri="{FF2B5EF4-FFF2-40B4-BE49-F238E27FC236}">
                <a16:creationId xmlns:a16="http://schemas.microsoft.com/office/drawing/2014/main" id="{F93984C5-EBEB-44F5-8D65-0BD56684939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FFC8373-5203-4EE8-9F17-2D85E1345B1F}"/>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21802176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B8EF3EC-7960-4662-BE84-2C1192D9373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DBA18DB-36BE-482A-A26E-54E2417CAA88}"/>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E3393E4-73F4-4D03-8B88-E15CD3250675}"/>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5" name="页脚占位符 4">
            <a:extLst>
              <a:ext uri="{FF2B5EF4-FFF2-40B4-BE49-F238E27FC236}">
                <a16:creationId xmlns:a16="http://schemas.microsoft.com/office/drawing/2014/main" id="{05A450B0-F30B-4620-B38B-40088AEF879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68AD3C7-F5F4-454B-9291-21792B654ADE}"/>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11106370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86922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82600" y="352358"/>
            <a:ext cx="10972800"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72000" rIns="0" bIns="72000"/>
          <a:lstStyle>
            <a:lvl1pPr algn="l" rtl="0" eaLnBrk="0" fontAlgn="base" hangingPunct="0">
              <a:spcBef>
                <a:spcPct val="0"/>
              </a:spcBef>
              <a:spcAft>
                <a:spcPct val="0"/>
              </a:spcAft>
              <a:defRPr lang="zh-CN" altLang="en-US" sz="2400" b="0" kern="1200">
                <a:solidFill>
                  <a:schemeClr val="tx1">
                    <a:lumMod val="85000"/>
                    <a:lumOff val="15000"/>
                  </a:schemeClr>
                </a:solidFill>
                <a:latin typeface="微软雅黑" panose="020B0503020204020204" pitchFamily="34" charset="-122"/>
                <a:ea typeface="微软雅黑" panose="020B0503020204020204" pitchFamily="34" charset="-122"/>
                <a:cs typeface="+mn-cs"/>
              </a:defRPr>
            </a:lvl1pPr>
          </a:lstStyle>
          <a:p>
            <a:pPr lvl="0" algn="l"/>
            <a:r>
              <a:rPr lang="zh-CN" altLang="en-US"/>
              <a:t>单击此处编辑母版标题样式</a:t>
            </a:r>
          </a:p>
        </p:txBody>
      </p:sp>
    </p:spTree>
    <p:extLst>
      <p:ext uri="{BB962C8B-B14F-4D97-AF65-F5344CB8AC3E}">
        <p14:creationId xmlns:p14="http://schemas.microsoft.com/office/powerpoint/2010/main" val="1313935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964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t>2022/2/18</a:t>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t>‹#›</a:t>
            </a:fld>
            <a:endParaRPr lang="zh-CN" altLang="en-US"/>
          </a:p>
        </p:txBody>
      </p:sp>
    </p:spTree>
    <p:extLst>
      <p:ext uri="{BB962C8B-B14F-4D97-AF65-F5344CB8AC3E}">
        <p14:creationId xmlns:p14="http://schemas.microsoft.com/office/powerpoint/2010/main" val="3672306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798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82F288E0-7875-42C4-84C8-98DBBD3BF4D2}" type="datetimeFigureOut">
              <a:rPr kumimoji="0" lang="zh-CN" altLang="en-US" sz="1800" b="0" i="0" u="none" strike="noStrike" kern="1200" cap="none" spc="0" normalizeH="0" baseline="0" noProof="0" smtClean="0">
                <a:ln>
                  <a:noFill/>
                </a:ln>
                <a:solidFill>
                  <a:prstClr val="black"/>
                </a:solidFill>
                <a:effectLst/>
                <a:uLnTx/>
                <a:uFillTx/>
                <a:latin typeface="Calibri"/>
                <a:ea typeface="等线" panose="02010600030101010101" pitchFamily="2" charset="-122"/>
                <a:cs typeface="+mn-cs"/>
              </a:rPr>
              <a:pPr marL="0" marR="0" lvl="0" indent="0" algn="l" defTabSz="457200" rtl="0" eaLnBrk="1" fontAlgn="auto" latinLnBrk="0" hangingPunct="1">
                <a:lnSpc>
                  <a:spcPct val="100000"/>
                </a:lnSpc>
                <a:spcBef>
                  <a:spcPts val="0"/>
                </a:spcBef>
                <a:spcAft>
                  <a:spcPts val="0"/>
                </a:spcAft>
                <a:buClrTx/>
                <a:buSzTx/>
                <a:buFontTx/>
                <a:buNone/>
                <a:tabLst/>
                <a:defRPr/>
              </a:pPr>
              <a:t>2022/2/18</a:t>
            </a:fld>
            <a:endParaRPr kumimoji="0" lang="zh-CN" altLang="en-US" sz="1800" b="0" i="0" u="none" strike="noStrike" kern="1200" cap="none" spc="0" normalizeH="0" baseline="0" noProof="0">
              <a:ln>
                <a:noFill/>
              </a:ln>
              <a:solidFill>
                <a:prstClr val="black"/>
              </a:solidFill>
              <a:effectLst/>
              <a:uLnTx/>
              <a:uFillTx/>
              <a:latin typeface="Calibri"/>
              <a:ea typeface="等线" panose="02010600030101010101" pitchFamily="2" charset="-122"/>
              <a:cs typeface="+mn-cs"/>
            </a:endParaRPr>
          </a:p>
        </p:txBody>
      </p:sp>
      <p:sp>
        <p:nvSpPr>
          <p:cNvPr id="3" name="页脚占位符 2"/>
          <p:cNvSpPr>
            <a:spLocks noGrp="1"/>
          </p:cNvSpPr>
          <p:nvPr>
            <p:ph type="ftr" sz="quarter" idx="11"/>
          </p:nvPr>
        </p:nvSpPr>
        <p:spPr>
          <a:xfrm>
            <a:off x="4038600" y="6356350"/>
            <a:ext cx="4114800"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等线" panose="02010600030101010101" pitchFamily="2" charset="-122"/>
              <a:cs typeface="+mn-cs"/>
            </a:endParaRPr>
          </a:p>
        </p:txBody>
      </p:sp>
      <p:sp>
        <p:nvSpPr>
          <p:cNvPr id="4" name="灯片编号占位符 3"/>
          <p:cNvSpPr>
            <a:spLocks noGrp="1"/>
          </p:cNvSpPr>
          <p:nvPr>
            <p:ph type="sldNum" sz="quarter" idx="12"/>
          </p:nvPr>
        </p:nvSpPr>
        <p:spPr>
          <a:xfrm>
            <a:off x="8610600" y="6356350"/>
            <a:ext cx="2743200"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7D9BB5D0-35E4-459D-AEF3-FE4D7C45CC19}" type="slidenum">
              <a:rPr kumimoji="0" lang="zh-CN" altLang="en-US" sz="1800" b="0" i="0" u="none" strike="noStrike" kern="1200" cap="none" spc="0" normalizeH="0" baseline="0" noProof="0" smtClean="0">
                <a:ln>
                  <a:noFill/>
                </a:ln>
                <a:solidFill>
                  <a:prstClr val="black"/>
                </a:solidFill>
                <a:effectLst/>
                <a:uLnTx/>
                <a:uFillTx/>
                <a:latin typeface="Calibri"/>
                <a:ea typeface="等线" panose="02010600030101010101" pitchFamily="2" charset="-122"/>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zh-CN" altLang="en-US" sz="1800" b="0" i="0" u="none" strike="noStrike" kern="1200" cap="none" spc="0" normalizeH="0" baseline="0" noProof="0">
              <a:ln>
                <a:noFill/>
              </a:ln>
              <a:solidFill>
                <a:prstClr val="black"/>
              </a:solidFill>
              <a:effectLst/>
              <a:uLnTx/>
              <a:uFillTx/>
              <a:latin typeface="Calibri"/>
              <a:ea typeface="等线" panose="02010600030101010101" pitchFamily="2" charset="-122"/>
              <a:cs typeface="+mn-cs"/>
            </a:endParaRPr>
          </a:p>
        </p:txBody>
      </p:sp>
    </p:spTree>
    <p:extLst>
      <p:ext uri="{BB962C8B-B14F-4D97-AF65-F5344CB8AC3E}">
        <p14:creationId xmlns:p14="http://schemas.microsoft.com/office/powerpoint/2010/main" val="308017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43A99F-057B-4AD2-9ADE-53E8CF84ED2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EE637B1-5BAD-497B-8E90-2773E4299724}"/>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B77798C-9257-4F39-9F5F-0AB4A011A800}"/>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5" name="页脚占位符 4">
            <a:extLst>
              <a:ext uri="{FF2B5EF4-FFF2-40B4-BE49-F238E27FC236}">
                <a16:creationId xmlns:a16="http://schemas.microsoft.com/office/drawing/2014/main" id="{65054EAA-7893-4A19-98D8-11F25EA1C9E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4E9E1D8-7514-4A10-B0B5-30853EDFC777}"/>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1472516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B4EC80-21BA-40C6-979B-09B6C79CF17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9412AE7-5FD7-43C6-8619-AB365DA022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28CECDF-9913-4F11-8214-0A5CECB7B206}"/>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5" name="页脚占位符 4">
            <a:extLst>
              <a:ext uri="{FF2B5EF4-FFF2-40B4-BE49-F238E27FC236}">
                <a16:creationId xmlns:a16="http://schemas.microsoft.com/office/drawing/2014/main" id="{5D4B7D11-CBA9-47AB-B6CA-9E931AF8400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862F350-FBBF-4991-9736-75771F82524D}"/>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1095103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95FD7E-2283-4A28-8B98-42D77A37751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491CDDE-C4AA-4DA7-ACD4-EB3ED0706D1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9869086A-DBFA-4E18-A92E-A1182677A46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91406C88-1EE2-45D4-9C7E-BEFAE75D72F4}"/>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6" name="页脚占位符 5">
            <a:extLst>
              <a:ext uri="{FF2B5EF4-FFF2-40B4-BE49-F238E27FC236}">
                <a16:creationId xmlns:a16="http://schemas.microsoft.com/office/drawing/2014/main" id="{2B81201A-9255-48DA-A17B-A69612A42D2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0A68304-DB89-4E65-BE56-3DFF722B4309}"/>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24745561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E1CD75-09CD-4EAE-A33E-94DDC63004E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3E5BDBA-C297-4989-AB43-4A9FB9EBC6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807B4B6D-AE07-4642-A51B-D3A2D70D02ED}"/>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DB3B9700-4C4F-4673-BB5D-7780B2E1A5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96CA53B-18C5-45BD-9F17-5155B04C17C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FA9590B-AAF6-4B2E-98D1-3FDF18FA6591}"/>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8" name="页脚占位符 7">
            <a:extLst>
              <a:ext uri="{FF2B5EF4-FFF2-40B4-BE49-F238E27FC236}">
                <a16:creationId xmlns:a16="http://schemas.microsoft.com/office/drawing/2014/main" id="{4451EFF5-EE39-461C-B32A-0EF8A84EFDF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599C0B2-5EA9-4E82-8E8F-81BC4C46CA26}"/>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1428537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4C0FDF-05B8-4946-AFD8-36C7F1844A8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69D8F7C-5E0A-426E-84B9-4120A7C80B70}"/>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4" name="页脚占位符 3">
            <a:extLst>
              <a:ext uri="{FF2B5EF4-FFF2-40B4-BE49-F238E27FC236}">
                <a16:creationId xmlns:a16="http://schemas.microsoft.com/office/drawing/2014/main" id="{4FA36402-22AB-47DE-9170-0C47ADE7F11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6C43D12-27F4-4ABA-8080-AC8E6542F94D}"/>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2411444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B4CA133-19FF-4EC5-AC22-8B6EF7BC5B8B}"/>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3" name="页脚占位符 2">
            <a:extLst>
              <a:ext uri="{FF2B5EF4-FFF2-40B4-BE49-F238E27FC236}">
                <a16:creationId xmlns:a16="http://schemas.microsoft.com/office/drawing/2014/main" id="{1B30696D-0282-4DD4-9F30-971836B5FAC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18A94BD-3B34-4C1B-B063-8B9BD1269E06}"/>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84041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45D5E4-1FD3-4C28-8511-9725DD5E7E8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E1FDE01-FD75-4A39-8811-453B4CA8D8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1721B90-91AC-42CB-BA13-97037D0A94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678AA33-9C08-4558-A83E-9B2822CDA3F6}"/>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6" name="页脚占位符 5">
            <a:extLst>
              <a:ext uri="{FF2B5EF4-FFF2-40B4-BE49-F238E27FC236}">
                <a16:creationId xmlns:a16="http://schemas.microsoft.com/office/drawing/2014/main" id="{872591DC-DD2E-4729-88BF-AD516E69DEF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906CAAC-676F-48EE-A9BF-ED53BB684A9F}"/>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2380690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DC39CA-91FA-430A-B4CA-46231A0D2F5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6BF6E3B-D6A6-40A1-889E-37BDE43442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C54162E-7742-4456-95CA-01E86D2E71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F08F1F9-6A4B-4BC5-8981-A4FD7C2E0AAB}"/>
              </a:ext>
            </a:extLst>
          </p:cNvPr>
          <p:cNvSpPr>
            <a:spLocks noGrp="1"/>
          </p:cNvSpPr>
          <p:nvPr>
            <p:ph type="dt" sz="half" idx="10"/>
          </p:nvPr>
        </p:nvSpPr>
        <p:spPr/>
        <p:txBody>
          <a:bodyPr/>
          <a:lstStyle/>
          <a:p>
            <a:fld id="{06774E67-7CBA-4DEC-971D-0BDC982B2DDD}" type="datetimeFigureOut">
              <a:rPr lang="zh-CN" altLang="en-US" smtClean="0"/>
              <a:t>2022/2/18</a:t>
            </a:fld>
            <a:endParaRPr lang="zh-CN" altLang="en-US"/>
          </a:p>
        </p:txBody>
      </p:sp>
      <p:sp>
        <p:nvSpPr>
          <p:cNvPr id="6" name="页脚占位符 5">
            <a:extLst>
              <a:ext uri="{FF2B5EF4-FFF2-40B4-BE49-F238E27FC236}">
                <a16:creationId xmlns:a16="http://schemas.microsoft.com/office/drawing/2014/main" id="{16C27E3F-2A1C-4226-8BA9-F37BC62BC50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92CB83D-8C87-48FB-B63E-1A4544066EF7}"/>
              </a:ext>
            </a:extLst>
          </p:cNvPr>
          <p:cNvSpPr>
            <a:spLocks noGrp="1"/>
          </p:cNvSpPr>
          <p:nvPr>
            <p:ph type="sldNum" sz="quarter" idx="12"/>
          </p:nvPr>
        </p:nvSpPr>
        <p:spPr/>
        <p:txBody>
          <a:body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980447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5" Type="http://schemas.openxmlformats.org/officeDocument/2006/relationships/image" Target="../media/image1.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7.xml"/><Relationship Id="rId1" Type="http://schemas.openxmlformats.org/officeDocument/2006/relationships/slideLayout" Target="../slideLayouts/slideLayout16.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E8F4450-C14B-47AF-A811-F9DDF8C328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42974B8-3501-4AE6-A3A8-F36904C7F3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74F2719-9F5D-4BC0-B8F3-D4DD56784D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774E67-7CBA-4DEC-971D-0BDC982B2DDD}" type="datetimeFigureOut">
              <a:rPr lang="zh-CN" altLang="en-US" smtClean="0"/>
              <a:t>2022/2/18</a:t>
            </a:fld>
            <a:endParaRPr lang="zh-CN" altLang="en-US"/>
          </a:p>
        </p:txBody>
      </p:sp>
      <p:sp>
        <p:nvSpPr>
          <p:cNvPr id="5" name="页脚占位符 4">
            <a:extLst>
              <a:ext uri="{FF2B5EF4-FFF2-40B4-BE49-F238E27FC236}">
                <a16:creationId xmlns:a16="http://schemas.microsoft.com/office/drawing/2014/main" id="{7D6B5BCA-235A-49CF-8FDF-0BB037860D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363BCB68-00A7-4053-8426-4C7B20C427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06956A-CE31-4ED3-8F1F-FFEA2C042384}" type="slidenum">
              <a:rPr lang="zh-CN" altLang="en-US" smtClean="0"/>
              <a:t>‹#›</a:t>
            </a:fld>
            <a:endParaRPr lang="zh-CN" altLang="en-US"/>
          </a:p>
        </p:txBody>
      </p:sp>
    </p:spTree>
    <p:extLst>
      <p:ext uri="{BB962C8B-B14F-4D97-AF65-F5344CB8AC3E}">
        <p14:creationId xmlns:p14="http://schemas.microsoft.com/office/powerpoint/2010/main" val="37488792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任意多边形 19"/>
          <p:cNvSpPr/>
          <p:nvPr userDrawn="1"/>
        </p:nvSpPr>
        <p:spPr>
          <a:xfrm rot="10800000">
            <a:off x="-5" y="198849"/>
            <a:ext cx="12196230" cy="1531133"/>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8" name="任意多边形: 形状 7"/>
          <p:cNvSpPr/>
          <p:nvPr userDrawn="1"/>
        </p:nvSpPr>
        <p:spPr>
          <a:xfrm rot="10800000">
            <a:off x="0" y="-5"/>
            <a:ext cx="12192000" cy="1582061"/>
          </a:xfrm>
          <a:custGeom>
            <a:avLst/>
            <a:gdLst>
              <a:gd name="connsiteX0" fmla="*/ 12192000 w 12192000"/>
              <a:gd name="connsiteY0" fmla="*/ 1487914 h 1487914"/>
              <a:gd name="connsiteX1" fmla="*/ 0 w 12192000"/>
              <a:gd name="connsiteY1" fmla="*/ 1487914 h 1487914"/>
              <a:gd name="connsiteX2" fmla="*/ 0 w 12192000"/>
              <a:gd name="connsiteY2" fmla="*/ 464687 h 1487914"/>
              <a:gd name="connsiteX3" fmla="*/ 400424 w 12192000"/>
              <a:gd name="connsiteY3" fmla="*/ 531990 h 1487914"/>
              <a:gd name="connsiteX4" fmla="*/ 11146976 w 12192000"/>
              <a:gd name="connsiteY4" fmla="*/ 187933 h 1487914"/>
              <a:gd name="connsiteX5" fmla="*/ 11921298 w 12192000"/>
              <a:gd name="connsiteY5" fmla="*/ 53786 h 1487914"/>
              <a:gd name="connsiteX6" fmla="*/ 12192000 w 12192000"/>
              <a:gd name="connsiteY6" fmla="*/ 0 h 1487914"/>
              <a:gd name="connsiteX7" fmla="*/ 12192000 w 12192000"/>
              <a:gd name="connsiteY7" fmla="*/ 1487914 h 1487914"/>
              <a:gd name="connsiteX0-1" fmla="*/ 12192000 w 12192000"/>
              <a:gd name="connsiteY0-2" fmla="*/ 1487914 h 1487914"/>
              <a:gd name="connsiteX1-3" fmla="*/ 0 w 12192000"/>
              <a:gd name="connsiteY1-4" fmla="*/ 1487914 h 1487914"/>
              <a:gd name="connsiteX2-5" fmla="*/ 0 w 12192000"/>
              <a:gd name="connsiteY2-6" fmla="*/ 464687 h 1487914"/>
              <a:gd name="connsiteX3-7" fmla="*/ 11146976 w 12192000"/>
              <a:gd name="connsiteY3-8" fmla="*/ 187933 h 1487914"/>
              <a:gd name="connsiteX4-9" fmla="*/ 11921298 w 12192000"/>
              <a:gd name="connsiteY4-10" fmla="*/ 53786 h 1487914"/>
              <a:gd name="connsiteX5-11" fmla="*/ 12192000 w 12192000"/>
              <a:gd name="connsiteY5-12" fmla="*/ 0 h 1487914"/>
              <a:gd name="connsiteX6-13" fmla="*/ 12192000 w 12192000"/>
              <a:gd name="connsiteY6-14" fmla="*/ 1487914 h 1487914"/>
              <a:gd name="connsiteX0-15" fmla="*/ 12192000 w 12192000"/>
              <a:gd name="connsiteY0-16" fmla="*/ 1487914 h 1487914"/>
              <a:gd name="connsiteX1-17" fmla="*/ 0 w 12192000"/>
              <a:gd name="connsiteY1-18" fmla="*/ 1487914 h 1487914"/>
              <a:gd name="connsiteX2-19" fmla="*/ 0 w 12192000"/>
              <a:gd name="connsiteY2-20" fmla="*/ 464687 h 1487914"/>
              <a:gd name="connsiteX3-21" fmla="*/ 11146976 w 12192000"/>
              <a:gd name="connsiteY3-22" fmla="*/ 187933 h 1487914"/>
              <a:gd name="connsiteX4-23" fmla="*/ 11921298 w 12192000"/>
              <a:gd name="connsiteY4-24" fmla="*/ 53786 h 1487914"/>
              <a:gd name="connsiteX5-25" fmla="*/ 12192000 w 12192000"/>
              <a:gd name="connsiteY5-26" fmla="*/ 0 h 1487914"/>
              <a:gd name="connsiteX6-27" fmla="*/ 12192000 w 12192000"/>
              <a:gd name="connsiteY6-28" fmla="*/ 1487914 h 1487914"/>
              <a:gd name="connsiteX0-29" fmla="*/ 12192000 w 12192000"/>
              <a:gd name="connsiteY0-30" fmla="*/ 1487914 h 1487914"/>
              <a:gd name="connsiteX1-31" fmla="*/ 0 w 12192000"/>
              <a:gd name="connsiteY1-32" fmla="*/ 1487914 h 1487914"/>
              <a:gd name="connsiteX2-33" fmla="*/ 0 w 12192000"/>
              <a:gd name="connsiteY2-34" fmla="*/ 464687 h 1487914"/>
              <a:gd name="connsiteX3-35" fmla="*/ 11146976 w 12192000"/>
              <a:gd name="connsiteY3-36" fmla="*/ 187933 h 1487914"/>
              <a:gd name="connsiteX4-37" fmla="*/ 11921298 w 12192000"/>
              <a:gd name="connsiteY4-38" fmla="*/ 53786 h 1487914"/>
              <a:gd name="connsiteX5-39" fmla="*/ 12192000 w 12192000"/>
              <a:gd name="connsiteY5-40" fmla="*/ 0 h 1487914"/>
              <a:gd name="connsiteX6-41" fmla="*/ 12192000 w 12192000"/>
              <a:gd name="connsiteY6-42" fmla="*/ 1487914 h 1487914"/>
              <a:gd name="connsiteX0-43" fmla="*/ 12192000 w 12366837"/>
              <a:gd name="connsiteY0-44" fmla="*/ 1560914 h 1560914"/>
              <a:gd name="connsiteX1-45" fmla="*/ 0 w 12366837"/>
              <a:gd name="connsiteY1-46" fmla="*/ 1560914 h 1560914"/>
              <a:gd name="connsiteX2-47" fmla="*/ 0 w 12366837"/>
              <a:gd name="connsiteY2-48" fmla="*/ 537687 h 1560914"/>
              <a:gd name="connsiteX3-49" fmla="*/ 11146976 w 12366837"/>
              <a:gd name="connsiteY3-50" fmla="*/ 260933 h 1560914"/>
              <a:gd name="connsiteX4-51" fmla="*/ 12192000 w 12366837"/>
              <a:gd name="connsiteY4-52" fmla="*/ 73000 h 1560914"/>
              <a:gd name="connsiteX5-53" fmla="*/ 12192000 w 12366837"/>
              <a:gd name="connsiteY5-54" fmla="*/ 1560914 h 1560914"/>
              <a:gd name="connsiteX0-55" fmla="*/ 12192000 w 12192000"/>
              <a:gd name="connsiteY0-56" fmla="*/ 1575972 h 1575972"/>
              <a:gd name="connsiteX1-57" fmla="*/ 0 w 12192000"/>
              <a:gd name="connsiteY1-58" fmla="*/ 1575972 h 1575972"/>
              <a:gd name="connsiteX2-59" fmla="*/ 0 w 12192000"/>
              <a:gd name="connsiteY2-60" fmla="*/ 552745 h 1575972"/>
              <a:gd name="connsiteX3-61" fmla="*/ 11146976 w 12192000"/>
              <a:gd name="connsiteY3-62" fmla="*/ 275991 h 1575972"/>
              <a:gd name="connsiteX4-63" fmla="*/ 12192000 w 12192000"/>
              <a:gd name="connsiteY4-64" fmla="*/ 88058 h 1575972"/>
              <a:gd name="connsiteX5-65" fmla="*/ 12192000 w 12192000"/>
              <a:gd name="connsiteY5-66" fmla="*/ 1575972 h 1575972"/>
              <a:gd name="connsiteX0-67" fmla="*/ 12192000 w 12192000"/>
              <a:gd name="connsiteY0-68" fmla="*/ 1487914 h 1487914"/>
              <a:gd name="connsiteX1-69" fmla="*/ 0 w 12192000"/>
              <a:gd name="connsiteY1-70" fmla="*/ 1487914 h 1487914"/>
              <a:gd name="connsiteX2-71" fmla="*/ 0 w 12192000"/>
              <a:gd name="connsiteY2-72" fmla="*/ 464687 h 1487914"/>
              <a:gd name="connsiteX3-73" fmla="*/ 12192000 w 12192000"/>
              <a:gd name="connsiteY3-74" fmla="*/ 0 h 1487914"/>
              <a:gd name="connsiteX4-75" fmla="*/ 12192000 w 12192000"/>
              <a:gd name="connsiteY4-76" fmla="*/ 1487914 h 1487914"/>
              <a:gd name="connsiteX0-77" fmla="*/ 12192000 w 12192000"/>
              <a:gd name="connsiteY0-78" fmla="*/ 1487914 h 1487914"/>
              <a:gd name="connsiteX1-79" fmla="*/ 0 w 12192000"/>
              <a:gd name="connsiteY1-80" fmla="*/ 1487914 h 1487914"/>
              <a:gd name="connsiteX2-81" fmla="*/ 0 w 12192000"/>
              <a:gd name="connsiteY2-82" fmla="*/ 464687 h 1487914"/>
              <a:gd name="connsiteX3-83" fmla="*/ 12192000 w 12192000"/>
              <a:gd name="connsiteY3-84" fmla="*/ 0 h 1487914"/>
              <a:gd name="connsiteX4-85" fmla="*/ 12192000 w 12192000"/>
              <a:gd name="connsiteY4-86" fmla="*/ 1487914 h 1487914"/>
              <a:gd name="connsiteX0-87" fmla="*/ 12192000 w 12192000"/>
              <a:gd name="connsiteY0-88" fmla="*/ 1487914 h 1487914"/>
              <a:gd name="connsiteX1-89" fmla="*/ 0 w 12192000"/>
              <a:gd name="connsiteY1-90" fmla="*/ 1487914 h 1487914"/>
              <a:gd name="connsiteX2-91" fmla="*/ 0 w 12192000"/>
              <a:gd name="connsiteY2-92" fmla="*/ 464687 h 1487914"/>
              <a:gd name="connsiteX3-93" fmla="*/ 12192000 w 12192000"/>
              <a:gd name="connsiteY3-94" fmla="*/ 0 h 1487914"/>
              <a:gd name="connsiteX4-95" fmla="*/ 12192000 w 12192000"/>
              <a:gd name="connsiteY4-96" fmla="*/ 1487914 h 1487914"/>
              <a:gd name="connsiteX0-97" fmla="*/ 12192000 w 12192000"/>
              <a:gd name="connsiteY0-98" fmla="*/ 1487914 h 1487914"/>
              <a:gd name="connsiteX1-99" fmla="*/ 0 w 12192000"/>
              <a:gd name="connsiteY1-100" fmla="*/ 1487914 h 1487914"/>
              <a:gd name="connsiteX2-101" fmla="*/ 0 w 12192000"/>
              <a:gd name="connsiteY2-102" fmla="*/ 464687 h 1487914"/>
              <a:gd name="connsiteX3-103" fmla="*/ 12192000 w 12192000"/>
              <a:gd name="connsiteY3-104" fmla="*/ 0 h 1487914"/>
              <a:gd name="connsiteX4-105" fmla="*/ 12192000 w 12192000"/>
              <a:gd name="connsiteY4-106" fmla="*/ 1487914 h 1487914"/>
              <a:gd name="connsiteX0-107" fmla="*/ 12192000 w 12192000"/>
              <a:gd name="connsiteY0-108" fmla="*/ 1487914 h 1487914"/>
              <a:gd name="connsiteX1-109" fmla="*/ 0 w 12192000"/>
              <a:gd name="connsiteY1-110" fmla="*/ 1487914 h 1487914"/>
              <a:gd name="connsiteX2-111" fmla="*/ 0 w 12192000"/>
              <a:gd name="connsiteY2-112" fmla="*/ 464687 h 1487914"/>
              <a:gd name="connsiteX3-113" fmla="*/ 12192000 w 12192000"/>
              <a:gd name="connsiteY3-114" fmla="*/ 0 h 1487914"/>
              <a:gd name="connsiteX4-115" fmla="*/ 12192000 w 12192000"/>
              <a:gd name="connsiteY4-116" fmla="*/ 1487914 h 1487914"/>
              <a:gd name="connsiteX0-117" fmla="*/ 12192000 w 12192000"/>
              <a:gd name="connsiteY0-118" fmla="*/ 1487914 h 1487914"/>
              <a:gd name="connsiteX1-119" fmla="*/ 0 w 12192000"/>
              <a:gd name="connsiteY1-120" fmla="*/ 1487914 h 1487914"/>
              <a:gd name="connsiteX2-121" fmla="*/ 0 w 12192000"/>
              <a:gd name="connsiteY2-122" fmla="*/ 464687 h 1487914"/>
              <a:gd name="connsiteX3-123" fmla="*/ 12192000 w 12192000"/>
              <a:gd name="connsiteY3-124" fmla="*/ 0 h 1487914"/>
              <a:gd name="connsiteX4-125" fmla="*/ 12192000 w 12192000"/>
              <a:gd name="connsiteY4-126" fmla="*/ 1487914 h 148791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1487914">
                <a:moveTo>
                  <a:pt x="12192000" y="1487914"/>
                </a:moveTo>
                <a:lnTo>
                  <a:pt x="0" y="1487914"/>
                </a:lnTo>
                <a:lnTo>
                  <a:pt x="0" y="464687"/>
                </a:lnTo>
                <a:cubicBezTo>
                  <a:pt x="1770742" y="740031"/>
                  <a:pt x="7460343" y="1105009"/>
                  <a:pt x="12192000" y="0"/>
                </a:cubicBezTo>
                <a:lnTo>
                  <a:pt x="12192000" y="1487914"/>
                </a:ln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dirty="0">
              <a:ea typeface="微软雅黑" panose="020B0503020204020204" pitchFamily="34" charset="-122"/>
            </a:endParaRPr>
          </a:p>
        </p:txBody>
      </p:sp>
      <p:grpSp>
        <p:nvGrpSpPr>
          <p:cNvPr id="9" name="组合 8"/>
          <p:cNvGrpSpPr/>
          <p:nvPr userDrawn="1"/>
        </p:nvGrpSpPr>
        <p:grpSpPr>
          <a:xfrm>
            <a:off x="-4231" y="6172200"/>
            <a:ext cx="12196231" cy="685800"/>
            <a:chOff x="1" y="3265418"/>
            <a:chExt cx="9143999" cy="2219421"/>
          </a:xfrm>
        </p:grpSpPr>
        <p:sp>
          <p:nvSpPr>
            <p:cNvPr id="10" name="任意多边形 14"/>
            <p:cNvSpPr/>
            <p:nvPr/>
          </p:nvSpPr>
          <p:spPr>
            <a:xfrm>
              <a:off x="1" y="3265418"/>
              <a:ext cx="9143999" cy="204113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11" name="任意多边形 17"/>
            <p:cNvSpPr/>
            <p:nvPr/>
          </p:nvSpPr>
          <p:spPr>
            <a:xfrm>
              <a:off x="1" y="3850390"/>
              <a:ext cx="9143999" cy="1634449"/>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800">
                <a:ea typeface="微软雅黑" panose="020B0503020204020204" pitchFamily="34" charset="-122"/>
              </a:endParaRPr>
            </a:p>
          </p:txBody>
        </p:sp>
      </p:grpSp>
      <p:pic>
        <p:nvPicPr>
          <p:cNvPr id="3" name="图片 2"/>
          <p:cNvPicPr/>
          <p:nvPr userDrawn="1"/>
        </p:nvPicPr>
        <p:blipFill>
          <a:blip r:embed="rId5" cstate="print">
            <a:extLst>
              <a:ext uri="{28A0092B-C50C-407E-A947-70E740481C1C}">
                <a14:useLocalDpi xmlns:a14="http://schemas.microsoft.com/office/drawing/2010/main" val="0"/>
              </a:ext>
            </a:extLst>
          </a:blip>
          <a:stretch>
            <a:fillRect/>
          </a:stretch>
        </p:blipFill>
        <p:spPr>
          <a:xfrm>
            <a:off x="11049000" y="203200"/>
            <a:ext cx="584200" cy="584200"/>
          </a:xfrm>
          <a:prstGeom prst="rect">
            <a:avLst/>
          </a:prstGeom>
        </p:spPr>
      </p:pic>
    </p:spTree>
    <p:extLst>
      <p:ext uri="{BB962C8B-B14F-4D97-AF65-F5344CB8AC3E}">
        <p14:creationId xmlns:p14="http://schemas.microsoft.com/office/powerpoint/2010/main" val="397916720"/>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任意多边形 19"/>
          <p:cNvSpPr/>
          <p:nvPr userDrawn="1"/>
        </p:nvSpPr>
        <p:spPr>
          <a:xfrm rot="10800000">
            <a:off x="-5" y="198849"/>
            <a:ext cx="12196230" cy="1531133"/>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任意多边形: 形状 7"/>
          <p:cNvSpPr/>
          <p:nvPr userDrawn="1"/>
        </p:nvSpPr>
        <p:spPr>
          <a:xfrm rot="10800000">
            <a:off x="0" y="-5"/>
            <a:ext cx="12192000" cy="1582061"/>
          </a:xfrm>
          <a:custGeom>
            <a:avLst/>
            <a:gdLst>
              <a:gd name="connsiteX0" fmla="*/ 12192000 w 12192000"/>
              <a:gd name="connsiteY0" fmla="*/ 1487914 h 1487914"/>
              <a:gd name="connsiteX1" fmla="*/ 0 w 12192000"/>
              <a:gd name="connsiteY1" fmla="*/ 1487914 h 1487914"/>
              <a:gd name="connsiteX2" fmla="*/ 0 w 12192000"/>
              <a:gd name="connsiteY2" fmla="*/ 464687 h 1487914"/>
              <a:gd name="connsiteX3" fmla="*/ 400424 w 12192000"/>
              <a:gd name="connsiteY3" fmla="*/ 531990 h 1487914"/>
              <a:gd name="connsiteX4" fmla="*/ 11146976 w 12192000"/>
              <a:gd name="connsiteY4" fmla="*/ 187933 h 1487914"/>
              <a:gd name="connsiteX5" fmla="*/ 11921298 w 12192000"/>
              <a:gd name="connsiteY5" fmla="*/ 53786 h 1487914"/>
              <a:gd name="connsiteX6" fmla="*/ 12192000 w 12192000"/>
              <a:gd name="connsiteY6" fmla="*/ 0 h 1487914"/>
              <a:gd name="connsiteX7" fmla="*/ 12192000 w 12192000"/>
              <a:gd name="connsiteY7" fmla="*/ 1487914 h 1487914"/>
              <a:gd name="connsiteX0-1" fmla="*/ 12192000 w 12192000"/>
              <a:gd name="connsiteY0-2" fmla="*/ 1487914 h 1487914"/>
              <a:gd name="connsiteX1-3" fmla="*/ 0 w 12192000"/>
              <a:gd name="connsiteY1-4" fmla="*/ 1487914 h 1487914"/>
              <a:gd name="connsiteX2-5" fmla="*/ 0 w 12192000"/>
              <a:gd name="connsiteY2-6" fmla="*/ 464687 h 1487914"/>
              <a:gd name="connsiteX3-7" fmla="*/ 11146976 w 12192000"/>
              <a:gd name="connsiteY3-8" fmla="*/ 187933 h 1487914"/>
              <a:gd name="connsiteX4-9" fmla="*/ 11921298 w 12192000"/>
              <a:gd name="connsiteY4-10" fmla="*/ 53786 h 1487914"/>
              <a:gd name="connsiteX5-11" fmla="*/ 12192000 w 12192000"/>
              <a:gd name="connsiteY5-12" fmla="*/ 0 h 1487914"/>
              <a:gd name="connsiteX6-13" fmla="*/ 12192000 w 12192000"/>
              <a:gd name="connsiteY6-14" fmla="*/ 1487914 h 1487914"/>
              <a:gd name="connsiteX0-15" fmla="*/ 12192000 w 12192000"/>
              <a:gd name="connsiteY0-16" fmla="*/ 1487914 h 1487914"/>
              <a:gd name="connsiteX1-17" fmla="*/ 0 w 12192000"/>
              <a:gd name="connsiteY1-18" fmla="*/ 1487914 h 1487914"/>
              <a:gd name="connsiteX2-19" fmla="*/ 0 w 12192000"/>
              <a:gd name="connsiteY2-20" fmla="*/ 464687 h 1487914"/>
              <a:gd name="connsiteX3-21" fmla="*/ 11146976 w 12192000"/>
              <a:gd name="connsiteY3-22" fmla="*/ 187933 h 1487914"/>
              <a:gd name="connsiteX4-23" fmla="*/ 11921298 w 12192000"/>
              <a:gd name="connsiteY4-24" fmla="*/ 53786 h 1487914"/>
              <a:gd name="connsiteX5-25" fmla="*/ 12192000 w 12192000"/>
              <a:gd name="connsiteY5-26" fmla="*/ 0 h 1487914"/>
              <a:gd name="connsiteX6-27" fmla="*/ 12192000 w 12192000"/>
              <a:gd name="connsiteY6-28" fmla="*/ 1487914 h 1487914"/>
              <a:gd name="connsiteX0-29" fmla="*/ 12192000 w 12192000"/>
              <a:gd name="connsiteY0-30" fmla="*/ 1487914 h 1487914"/>
              <a:gd name="connsiteX1-31" fmla="*/ 0 w 12192000"/>
              <a:gd name="connsiteY1-32" fmla="*/ 1487914 h 1487914"/>
              <a:gd name="connsiteX2-33" fmla="*/ 0 w 12192000"/>
              <a:gd name="connsiteY2-34" fmla="*/ 464687 h 1487914"/>
              <a:gd name="connsiteX3-35" fmla="*/ 11146976 w 12192000"/>
              <a:gd name="connsiteY3-36" fmla="*/ 187933 h 1487914"/>
              <a:gd name="connsiteX4-37" fmla="*/ 11921298 w 12192000"/>
              <a:gd name="connsiteY4-38" fmla="*/ 53786 h 1487914"/>
              <a:gd name="connsiteX5-39" fmla="*/ 12192000 w 12192000"/>
              <a:gd name="connsiteY5-40" fmla="*/ 0 h 1487914"/>
              <a:gd name="connsiteX6-41" fmla="*/ 12192000 w 12192000"/>
              <a:gd name="connsiteY6-42" fmla="*/ 1487914 h 1487914"/>
              <a:gd name="connsiteX0-43" fmla="*/ 12192000 w 12366837"/>
              <a:gd name="connsiteY0-44" fmla="*/ 1560914 h 1560914"/>
              <a:gd name="connsiteX1-45" fmla="*/ 0 w 12366837"/>
              <a:gd name="connsiteY1-46" fmla="*/ 1560914 h 1560914"/>
              <a:gd name="connsiteX2-47" fmla="*/ 0 w 12366837"/>
              <a:gd name="connsiteY2-48" fmla="*/ 537687 h 1560914"/>
              <a:gd name="connsiteX3-49" fmla="*/ 11146976 w 12366837"/>
              <a:gd name="connsiteY3-50" fmla="*/ 260933 h 1560914"/>
              <a:gd name="connsiteX4-51" fmla="*/ 12192000 w 12366837"/>
              <a:gd name="connsiteY4-52" fmla="*/ 73000 h 1560914"/>
              <a:gd name="connsiteX5-53" fmla="*/ 12192000 w 12366837"/>
              <a:gd name="connsiteY5-54" fmla="*/ 1560914 h 1560914"/>
              <a:gd name="connsiteX0-55" fmla="*/ 12192000 w 12192000"/>
              <a:gd name="connsiteY0-56" fmla="*/ 1575972 h 1575972"/>
              <a:gd name="connsiteX1-57" fmla="*/ 0 w 12192000"/>
              <a:gd name="connsiteY1-58" fmla="*/ 1575972 h 1575972"/>
              <a:gd name="connsiteX2-59" fmla="*/ 0 w 12192000"/>
              <a:gd name="connsiteY2-60" fmla="*/ 552745 h 1575972"/>
              <a:gd name="connsiteX3-61" fmla="*/ 11146976 w 12192000"/>
              <a:gd name="connsiteY3-62" fmla="*/ 275991 h 1575972"/>
              <a:gd name="connsiteX4-63" fmla="*/ 12192000 w 12192000"/>
              <a:gd name="connsiteY4-64" fmla="*/ 88058 h 1575972"/>
              <a:gd name="connsiteX5-65" fmla="*/ 12192000 w 12192000"/>
              <a:gd name="connsiteY5-66" fmla="*/ 1575972 h 1575972"/>
              <a:gd name="connsiteX0-67" fmla="*/ 12192000 w 12192000"/>
              <a:gd name="connsiteY0-68" fmla="*/ 1487914 h 1487914"/>
              <a:gd name="connsiteX1-69" fmla="*/ 0 w 12192000"/>
              <a:gd name="connsiteY1-70" fmla="*/ 1487914 h 1487914"/>
              <a:gd name="connsiteX2-71" fmla="*/ 0 w 12192000"/>
              <a:gd name="connsiteY2-72" fmla="*/ 464687 h 1487914"/>
              <a:gd name="connsiteX3-73" fmla="*/ 12192000 w 12192000"/>
              <a:gd name="connsiteY3-74" fmla="*/ 0 h 1487914"/>
              <a:gd name="connsiteX4-75" fmla="*/ 12192000 w 12192000"/>
              <a:gd name="connsiteY4-76" fmla="*/ 1487914 h 1487914"/>
              <a:gd name="connsiteX0-77" fmla="*/ 12192000 w 12192000"/>
              <a:gd name="connsiteY0-78" fmla="*/ 1487914 h 1487914"/>
              <a:gd name="connsiteX1-79" fmla="*/ 0 w 12192000"/>
              <a:gd name="connsiteY1-80" fmla="*/ 1487914 h 1487914"/>
              <a:gd name="connsiteX2-81" fmla="*/ 0 w 12192000"/>
              <a:gd name="connsiteY2-82" fmla="*/ 464687 h 1487914"/>
              <a:gd name="connsiteX3-83" fmla="*/ 12192000 w 12192000"/>
              <a:gd name="connsiteY3-84" fmla="*/ 0 h 1487914"/>
              <a:gd name="connsiteX4-85" fmla="*/ 12192000 w 12192000"/>
              <a:gd name="connsiteY4-86" fmla="*/ 1487914 h 1487914"/>
              <a:gd name="connsiteX0-87" fmla="*/ 12192000 w 12192000"/>
              <a:gd name="connsiteY0-88" fmla="*/ 1487914 h 1487914"/>
              <a:gd name="connsiteX1-89" fmla="*/ 0 w 12192000"/>
              <a:gd name="connsiteY1-90" fmla="*/ 1487914 h 1487914"/>
              <a:gd name="connsiteX2-91" fmla="*/ 0 w 12192000"/>
              <a:gd name="connsiteY2-92" fmla="*/ 464687 h 1487914"/>
              <a:gd name="connsiteX3-93" fmla="*/ 12192000 w 12192000"/>
              <a:gd name="connsiteY3-94" fmla="*/ 0 h 1487914"/>
              <a:gd name="connsiteX4-95" fmla="*/ 12192000 w 12192000"/>
              <a:gd name="connsiteY4-96" fmla="*/ 1487914 h 1487914"/>
              <a:gd name="connsiteX0-97" fmla="*/ 12192000 w 12192000"/>
              <a:gd name="connsiteY0-98" fmla="*/ 1487914 h 1487914"/>
              <a:gd name="connsiteX1-99" fmla="*/ 0 w 12192000"/>
              <a:gd name="connsiteY1-100" fmla="*/ 1487914 h 1487914"/>
              <a:gd name="connsiteX2-101" fmla="*/ 0 w 12192000"/>
              <a:gd name="connsiteY2-102" fmla="*/ 464687 h 1487914"/>
              <a:gd name="connsiteX3-103" fmla="*/ 12192000 w 12192000"/>
              <a:gd name="connsiteY3-104" fmla="*/ 0 h 1487914"/>
              <a:gd name="connsiteX4-105" fmla="*/ 12192000 w 12192000"/>
              <a:gd name="connsiteY4-106" fmla="*/ 1487914 h 1487914"/>
              <a:gd name="connsiteX0-107" fmla="*/ 12192000 w 12192000"/>
              <a:gd name="connsiteY0-108" fmla="*/ 1487914 h 1487914"/>
              <a:gd name="connsiteX1-109" fmla="*/ 0 w 12192000"/>
              <a:gd name="connsiteY1-110" fmla="*/ 1487914 h 1487914"/>
              <a:gd name="connsiteX2-111" fmla="*/ 0 w 12192000"/>
              <a:gd name="connsiteY2-112" fmla="*/ 464687 h 1487914"/>
              <a:gd name="connsiteX3-113" fmla="*/ 12192000 w 12192000"/>
              <a:gd name="connsiteY3-114" fmla="*/ 0 h 1487914"/>
              <a:gd name="connsiteX4-115" fmla="*/ 12192000 w 12192000"/>
              <a:gd name="connsiteY4-116" fmla="*/ 1487914 h 1487914"/>
              <a:gd name="connsiteX0-117" fmla="*/ 12192000 w 12192000"/>
              <a:gd name="connsiteY0-118" fmla="*/ 1487914 h 1487914"/>
              <a:gd name="connsiteX1-119" fmla="*/ 0 w 12192000"/>
              <a:gd name="connsiteY1-120" fmla="*/ 1487914 h 1487914"/>
              <a:gd name="connsiteX2-121" fmla="*/ 0 w 12192000"/>
              <a:gd name="connsiteY2-122" fmla="*/ 464687 h 1487914"/>
              <a:gd name="connsiteX3-123" fmla="*/ 12192000 w 12192000"/>
              <a:gd name="connsiteY3-124" fmla="*/ 0 h 1487914"/>
              <a:gd name="connsiteX4-125" fmla="*/ 12192000 w 12192000"/>
              <a:gd name="connsiteY4-126" fmla="*/ 1487914 h 148791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1487914">
                <a:moveTo>
                  <a:pt x="12192000" y="1487914"/>
                </a:moveTo>
                <a:lnTo>
                  <a:pt x="0" y="1487914"/>
                </a:lnTo>
                <a:lnTo>
                  <a:pt x="0" y="464687"/>
                </a:lnTo>
                <a:cubicBezTo>
                  <a:pt x="1770742" y="740031"/>
                  <a:pt x="7460343" y="1105009"/>
                  <a:pt x="12192000" y="0"/>
                </a:cubicBezTo>
                <a:lnTo>
                  <a:pt x="12192000" y="1487914"/>
                </a:ln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微软雅黑" panose="020B0503020204020204" pitchFamily="34" charset="-122"/>
              <a:cs typeface="+mn-cs"/>
            </a:endParaRPr>
          </a:p>
        </p:txBody>
      </p:sp>
      <p:grpSp>
        <p:nvGrpSpPr>
          <p:cNvPr id="9" name="组合 8"/>
          <p:cNvGrpSpPr/>
          <p:nvPr userDrawn="1"/>
        </p:nvGrpSpPr>
        <p:grpSpPr>
          <a:xfrm>
            <a:off x="-4231" y="6172200"/>
            <a:ext cx="12196231" cy="685800"/>
            <a:chOff x="1" y="3265418"/>
            <a:chExt cx="9143999" cy="2219421"/>
          </a:xfrm>
        </p:grpSpPr>
        <p:sp>
          <p:nvSpPr>
            <p:cNvPr id="10" name="任意多边形 14"/>
            <p:cNvSpPr/>
            <p:nvPr/>
          </p:nvSpPr>
          <p:spPr>
            <a:xfrm>
              <a:off x="1" y="3265418"/>
              <a:ext cx="9143999" cy="204113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1" name="任意多边形 17"/>
            <p:cNvSpPr/>
            <p:nvPr/>
          </p:nvSpPr>
          <p:spPr>
            <a:xfrm>
              <a:off x="1" y="3850390"/>
              <a:ext cx="9143999" cy="1634449"/>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微软雅黑" panose="020B0503020204020204" pitchFamily="34" charset="-122"/>
                <a:cs typeface="+mn-cs"/>
              </a:endParaRPr>
            </a:p>
          </p:txBody>
        </p:sp>
      </p:grpSp>
      <p:pic>
        <p:nvPicPr>
          <p:cNvPr id="3" name="图片 2"/>
          <p:cNvPicPr/>
          <p:nvPr userDrawn="1"/>
        </p:nvPicPr>
        <p:blipFill>
          <a:blip r:embed="rId4" cstate="print">
            <a:extLst>
              <a:ext uri="{28A0092B-C50C-407E-A947-70E740481C1C}">
                <a14:useLocalDpi xmlns:a14="http://schemas.microsoft.com/office/drawing/2010/main" val="0"/>
              </a:ext>
            </a:extLst>
          </a:blip>
          <a:stretch>
            <a:fillRect/>
          </a:stretch>
        </p:blipFill>
        <p:spPr>
          <a:xfrm>
            <a:off x="11049000" y="203200"/>
            <a:ext cx="584200" cy="584200"/>
          </a:xfrm>
          <a:prstGeom prst="rect">
            <a:avLst/>
          </a:prstGeom>
        </p:spPr>
      </p:pic>
    </p:spTree>
    <p:extLst>
      <p:ext uri="{BB962C8B-B14F-4D97-AF65-F5344CB8AC3E}">
        <p14:creationId xmlns:p14="http://schemas.microsoft.com/office/powerpoint/2010/main" val="169742237"/>
      </p:ext>
    </p:extLst>
  </p:cSld>
  <p:clrMap bg1="lt1" tx1="dk1" bg2="lt2" tx2="dk2" accent1="accent1" accent2="accent2" accent3="accent3" accent4="accent4" accent5="accent5" accent6="accent6" hlink="hlink" folHlink="folHlink"/>
  <p:sldLayoutIdLst>
    <p:sldLayoutId id="2147483668" r:id="rId1"/>
    <p:sldLayoutId id="2147483669" r:id="rId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jpeg"/><Relationship Id="rId1" Type="http://schemas.openxmlformats.org/officeDocument/2006/relationships/slideLayout" Target="../slideLayouts/slideLayout13.xml"/><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8134276"/>
          </a:xfrm>
          <a:prstGeom prst="rect">
            <a:avLst/>
          </a:prstGeom>
          <a:noFill/>
          <a:extLst>
            <a:ext uri="{909E8E84-426E-40DD-AFC4-6F175D3DCCD1}">
              <a14:hiddenFill xmlns:a14="http://schemas.microsoft.com/office/drawing/2010/main">
                <a:solidFill>
                  <a:srgbClr val="FFFFFF"/>
                </a:solidFill>
              </a14:hiddenFill>
            </a:ext>
          </a:extLst>
        </p:spPr>
      </p:pic>
      <p:grpSp>
        <p:nvGrpSpPr>
          <p:cNvPr id="3" name="组合 2"/>
          <p:cNvGrpSpPr/>
          <p:nvPr/>
        </p:nvGrpSpPr>
        <p:grpSpPr>
          <a:xfrm>
            <a:off x="0" y="3423285"/>
            <a:ext cx="12192000" cy="3733800"/>
            <a:chOff x="0" y="3312958"/>
            <a:chExt cx="12192000" cy="3830792"/>
          </a:xfrm>
        </p:grpSpPr>
        <p:sp>
          <p:nvSpPr>
            <p:cNvPr id="23" name="任意多边形: 形状 22"/>
            <p:cNvSpPr/>
            <p:nvPr/>
          </p:nvSpPr>
          <p:spPr>
            <a:xfrm flipH="1">
              <a:off x="0" y="3312958"/>
              <a:ext cx="12192000" cy="1725442"/>
            </a:xfrm>
            <a:custGeom>
              <a:avLst/>
              <a:gdLst>
                <a:gd name="connsiteX0" fmla="*/ 12192000 w 12192000"/>
                <a:gd name="connsiteY0" fmla="*/ 1085850 h 2432050"/>
                <a:gd name="connsiteX1" fmla="*/ 12192000 w 12192000"/>
                <a:gd name="connsiteY1" fmla="*/ 921385 h 2432050"/>
                <a:gd name="connsiteX2" fmla="*/ 6939915 w 12192000"/>
                <a:gd name="connsiteY2" fmla="*/ 2085975 h 2432050"/>
                <a:gd name="connsiteX3" fmla="*/ 0 w 12192000"/>
                <a:gd name="connsiteY3" fmla="*/ 0 h 2432050"/>
                <a:gd name="connsiteX4" fmla="*/ 0 w 12192000"/>
                <a:gd name="connsiteY4" fmla="*/ 1098550 h 2432050"/>
                <a:gd name="connsiteX5" fmla="*/ 6022975 w 12192000"/>
                <a:gd name="connsiteY5" fmla="*/ 2435860 h 2432050"/>
                <a:gd name="connsiteX6" fmla="*/ 12192000 w 12192000"/>
                <a:gd name="connsiteY6" fmla="*/ 1085850 h 243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432050">
                  <a:moveTo>
                    <a:pt x="12192000" y="1085850"/>
                  </a:moveTo>
                  <a:lnTo>
                    <a:pt x="12192000" y="921385"/>
                  </a:lnTo>
                  <a:cubicBezTo>
                    <a:pt x="10547985" y="1675765"/>
                    <a:pt x="8780780" y="2085975"/>
                    <a:pt x="6939915" y="2085975"/>
                  </a:cubicBezTo>
                  <a:cubicBezTo>
                    <a:pt x="4451350" y="2085975"/>
                    <a:pt x="2096135" y="1336040"/>
                    <a:pt x="0" y="0"/>
                  </a:cubicBezTo>
                  <a:lnTo>
                    <a:pt x="0" y="1098550"/>
                  </a:lnTo>
                  <a:cubicBezTo>
                    <a:pt x="1849120" y="1959610"/>
                    <a:pt x="3884930" y="2435860"/>
                    <a:pt x="6022975" y="2435860"/>
                  </a:cubicBezTo>
                  <a:cubicBezTo>
                    <a:pt x="8217535" y="2436495"/>
                    <a:pt x="10935335" y="1819275"/>
                    <a:pt x="12192000" y="1085850"/>
                  </a:cubicBezTo>
                  <a:close/>
                </a:path>
              </a:pathLst>
            </a:custGeom>
            <a:solidFill>
              <a:schemeClr val="accent1">
                <a:alpha val="80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sp>
          <p:nvSpPr>
            <p:cNvPr id="20" name="任意多边形: 形状 19"/>
            <p:cNvSpPr/>
            <p:nvPr/>
          </p:nvSpPr>
          <p:spPr>
            <a:xfrm flipH="1">
              <a:off x="0" y="4054548"/>
              <a:ext cx="12192000" cy="3089202"/>
            </a:xfrm>
            <a:custGeom>
              <a:avLst/>
              <a:gdLst>
                <a:gd name="connsiteX0" fmla="*/ 12191368 w 12192000"/>
                <a:gd name="connsiteY0" fmla="*/ 0 h 3089202"/>
                <a:gd name="connsiteX1" fmla="*/ 12069968 w 12192000"/>
                <a:gd name="connsiteY1" fmla="*/ 48278 h 3089202"/>
                <a:gd name="connsiteX2" fmla="*/ 6022975 w 12192000"/>
                <a:gd name="connsiteY2" fmla="*/ 957527 h 3089202"/>
                <a:gd name="connsiteX3" fmla="*/ 0 w 12192000"/>
                <a:gd name="connsiteY3" fmla="*/ 8759 h 3089202"/>
                <a:gd name="connsiteX4" fmla="*/ 0 w 12192000"/>
                <a:gd name="connsiteY4" fmla="*/ 3089202 h 3089202"/>
                <a:gd name="connsiteX5" fmla="*/ 12192000 w 12192000"/>
                <a:gd name="connsiteY5" fmla="*/ 3089202 h 3089202"/>
                <a:gd name="connsiteX6" fmla="*/ 12191368 w 12192000"/>
                <a:gd name="connsiteY6" fmla="*/ 0 h 308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089202">
                  <a:moveTo>
                    <a:pt x="12191368" y="0"/>
                  </a:moveTo>
                  <a:lnTo>
                    <a:pt x="12069968" y="48278"/>
                  </a:lnTo>
                  <a:cubicBezTo>
                    <a:pt x="10765984" y="547025"/>
                    <a:pt x="8148955" y="957964"/>
                    <a:pt x="6022975" y="957527"/>
                  </a:cubicBezTo>
                  <a:cubicBezTo>
                    <a:pt x="3884930" y="957527"/>
                    <a:pt x="1849120" y="619647"/>
                    <a:pt x="0" y="8759"/>
                  </a:cubicBezTo>
                  <a:lnTo>
                    <a:pt x="0" y="3089202"/>
                  </a:lnTo>
                  <a:lnTo>
                    <a:pt x="12192000" y="3089202"/>
                  </a:lnTo>
                  <a:lnTo>
                    <a:pt x="12191368" y="0"/>
                  </a:lnTo>
                  <a:close/>
                </a:path>
              </a:pathLst>
            </a:custGeom>
            <a:solidFill>
              <a:schemeClr val="bg1"/>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grpSp>
      <p:sp>
        <p:nvSpPr>
          <p:cNvPr id="13" name="文本框 12"/>
          <p:cNvSpPr txBox="1"/>
          <p:nvPr/>
        </p:nvSpPr>
        <p:spPr>
          <a:xfrm>
            <a:off x="609600" y="5763260"/>
            <a:ext cx="5008245" cy="777457"/>
          </a:xfrm>
          <a:prstGeom prst="rect">
            <a:avLst/>
          </a:prstGeom>
          <a:noFill/>
        </p:spPr>
        <p:txBody>
          <a:bodyPr wrap="square" rtlCol="0">
            <a:spAutoFit/>
          </a:bodyPr>
          <a:lstStyle/>
          <a:p>
            <a:pPr>
              <a:lnSpc>
                <a:spcPct val="130000"/>
              </a:lnSpc>
            </a:pPr>
            <a:r>
              <a:rPr lang="zh-CN" altLang="en-US" b="1" dirty="0">
                <a:solidFill>
                  <a:schemeClr val="bg1">
                    <a:lumMod val="50000"/>
                  </a:schemeClr>
                </a:solidFill>
                <a:latin typeface="微软雅黑" panose="020B0503020204020204" pitchFamily="34" charset="-122"/>
                <a:ea typeface="微软雅黑" panose="020B0503020204020204" pitchFamily="34" charset="-122"/>
              </a:rPr>
              <a:t>迈克尔逊干涉仪平台测量</a:t>
            </a:r>
            <a:endParaRPr lang="zh-CN" dirty="0">
              <a:solidFill>
                <a:schemeClr val="bg1">
                  <a:lumMod val="50000"/>
                </a:schemeClr>
              </a:solidFill>
              <a:latin typeface="微软雅黑" panose="020B0503020204020204" pitchFamily="34" charset="-122"/>
              <a:ea typeface="微软雅黑" panose="020B0503020204020204" pitchFamily="34" charset="-122"/>
            </a:endParaRPr>
          </a:p>
          <a:p>
            <a:pPr>
              <a:lnSpc>
                <a:spcPct val="130000"/>
              </a:lnSpc>
            </a:pPr>
            <a:r>
              <a:rPr lang="zh-CN" altLang="en-US"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成员：杨博涵  施理翰</a:t>
            </a:r>
          </a:p>
        </p:txBody>
      </p:sp>
      <p:sp>
        <p:nvSpPr>
          <p:cNvPr id="14" name="文本框 13"/>
          <p:cNvSpPr txBox="1"/>
          <p:nvPr/>
        </p:nvSpPr>
        <p:spPr>
          <a:xfrm>
            <a:off x="609600" y="5135560"/>
            <a:ext cx="4801314" cy="646331"/>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pPr algn="l"/>
            <a:r>
              <a:rPr lang="zh-CN" altLang="en-US" sz="3600" dirty="0">
                <a:sym typeface="微软雅黑" panose="020B0503020204020204" pitchFamily="34" charset="-122"/>
              </a:rPr>
              <a:t>强基英才实验终期报告</a:t>
            </a:r>
          </a:p>
        </p:txBody>
      </p:sp>
      <p:pic>
        <p:nvPicPr>
          <p:cNvPr id="6" name="图片 5"/>
          <p:cNvPicPr/>
          <p:nvPr/>
        </p:nvPicPr>
        <p:blipFill>
          <a:blip r:embed="rId3" cstate="print">
            <a:extLst>
              <a:ext uri="{28A0092B-C50C-407E-A947-70E740481C1C}">
                <a14:useLocalDpi xmlns:a14="http://schemas.microsoft.com/office/drawing/2010/main" val="0"/>
              </a:ext>
            </a:extLst>
          </a:blip>
          <a:stretch>
            <a:fillRect/>
          </a:stretch>
        </p:blipFill>
        <p:spPr>
          <a:xfrm>
            <a:off x="10160000" y="4889500"/>
            <a:ext cx="1524000" cy="1524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7182" y="564795"/>
            <a:ext cx="10972800" cy="533400"/>
          </a:xfrm>
        </p:spPr>
        <p:txBody>
          <a:bodyPr/>
          <a:lstStyle/>
          <a:p>
            <a:r>
              <a:rPr lang="zh-CN" altLang="en-US" dirty="0"/>
              <a:t>氦氖激光等倾干涉</a:t>
            </a:r>
          </a:p>
        </p:txBody>
      </p:sp>
      <p:sp>
        <p:nvSpPr>
          <p:cNvPr id="6" name="TextBox 3"/>
          <p:cNvSpPr txBox="1"/>
          <p:nvPr/>
        </p:nvSpPr>
        <p:spPr bwMode="auto">
          <a:xfrm>
            <a:off x="5059737" y="2085653"/>
            <a:ext cx="6216151" cy="458908"/>
          </a:xfrm>
          <a:prstGeom prst="rect">
            <a:avLst/>
          </a:prstGeom>
          <a:noFill/>
        </p:spPr>
        <p:txBody>
          <a:bodyPr wrap="square">
            <a:spAutoFit/>
          </a:bodyPr>
          <a:lstStyle/>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pic>
        <p:nvPicPr>
          <p:cNvPr id="5" name="图片 4">
            <a:extLst>
              <a:ext uri="{FF2B5EF4-FFF2-40B4-BE49-F238E27FC236}">
                <a16:creationId xmlns:a16="http://schemas.microsoft.com/office/drawing/2014/main" id="{1DED180F-72C9-4C88-B390-1A3A6B8067DC}"/>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598755" y="2793805"/>
            <a:ext cx="3806646" cy="2854984"/>
          </a:xfrm>
          <a:prstGeom prst="rect">
            <a:avLst/>
          </a:prstGeom>
        </p:spPr>
      </p:pic>
      <p:pic>
        <p:nvPicPr>
          <p:cNvPr id="8" name="图片 7">
            <a:extLst>
              <a:ext uri="{FF2B5EF4-FFF2-40B4-BE49-F238E27FC236}">
                <a16:creationId xmlns:a16="http://schemas.microsoft.com/office/drawing/2014/main" id="{B9705A27-C020-4FB5-A112-6DD10BBE63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0038" y="2793805"/>
            <a:ext cx="3117177" cy="2854984"/>
          </a:xfrm>
          <a:prstGeom prst="rect">
            <a:avLst/>
          </a:prstGeom>
        </p:spPr>
      </p:pic>
      <p:sp>
        <p:nvSpPr>
          <p:cNvPr id="10" name="TextBox 3">
            <a:extLst>
              <a:ext uri="{FF2B5EF4-FFF2-40B4-BE49-F238E27FC236}">
                <a16:creationId xmlns:a16="http://schemas.microsoft.com/office/drawing/2014/main" id="{6F872BE7-311B-48E3-B7A0-4BDD2D7EC1E0}"/>
              </a:ext>
            </a:extLst>
          </p:cNvPr>
          <p:cNvSpPr txBox="1"/>
          <p:nvPr/>
        </p:nvSpPr>
        <p:spPr bwMode="auto">
          <a:xfrm>
            <a:off x="1413760" y="1648449"/>
            <a:ext cx="9503882" cy="923330"/>
          </a:xfrm>
          <a:prstGeom prst="rect">
            <a:avLst/>
          </a:prstGeom>
          <a:noFill/>
        </p:spPr>
        <p:txBody>
          <a:bodyPr wrap="square">
            <a:spAutoFit/>
          </a:bodyPr>
          <a:lstStyle/>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保持</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激光和迈氏干涉仪位置不变，在激光前防止扩束镜。能得到如图氦氖激光的等倾干涉图样。</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3170877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氦氖激光波长测量</a:t>
            </a:r>
          </a:p>
        </p:txBody>
      </p:sp>
      <mc:AlternateContent xmlns:mc="http://schemas.openxmlformats.org/markup-compatibility/2006" xmlns:a14="http://schemas.microsoft.com/office/drawing/2010/main">
        <mc:Choice Requires="a14">
          <p:sp>
            <p:nvSpPr>
              <p:cNvPr id="6" name="TextBox 3"/>
              <p:cNvSpPr txBox="1"/>
              <p:nvPr/>
            </p:nvSpPr>
            <p:spPr bwMode="auto">
              <a:xfrm>
                <a:off x="4921192" y="2693229"/>
                <a:ext cx="6216151" cy="1705403"/>
              </a:xfrm>
              <a:prstGeom prst="rect">
                <a:avLst/>
              </a:prstGeom>
              <a:noFill/>
            </p:spPr>
            <p:txBody>
              <a:bodyPr wrap="square">
                <a:spAutoFit/>
              </a:bodyPr>
              <a:lstStyle/>
              <a:p>
                <a:pPr>
                  <a:lnSpc>
                    <a:spcPct val="150000"/>
                  </a:lnSpc>
                  <a:defRPr/>
                </a:pP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测量原理：对</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θ</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角度，光程差为</a:t>
                </a:r>
                <a:r>
                  <a:rPr lang="el-GR"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δ</a:t>
                </a:r>
                <a14:m>
                  <m:oMath xmlns:m="http://schemas.openxmlformats.org/officeDocument/2006/math">
                    <m:r>
                      <a:rPr lang="en-US" altLang="zh-CN"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m:t>
                    </m:r>
                    <m:r>
                      <a:rPr lang="el-GR" altLang="zh-CN" b="0"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2</m:t>
                    </m:r>
                    <m:r>
                      <m:rPr>
                        <m:sty m:val="p"/>
                      </m:r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d</m:t>
                    </m:r>
                    <m:r>
                      <m:rPr>
                        <m:sty m:val="p"/>
                      </m:rPr>
                      <a:rPr lang="en-US" altLang="zh-CN"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cos</m:t>
                    </m:r>
                    <m:r>
                      <a:rPr lang="el-GR" altLang="zh-CN" b="0"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𝜃</m:t>
                    </m:r>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，观测中心干涉条纹时，</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θ</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较小，</a:t>
                </a:r>
                <a:r>
                  <a:rPr lang="en-US" altLang="zh-CN" kern="0" dirty="0" err="1">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cosθ</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趋近于</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0</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，可认为</a:t>
                </a:r>
                <a:r>
                  <a:rPr lang="el-GR"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δ</a:t>
                </a:r>
                <a14:m>
                  <m:oMath xmlns:m="http://schemas.openxmlformats.org/officeDocument/2006/math">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m:t>
                    </m:r>
                    <m:r>
                      <a:rPr lang="el-GR"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2</m:t>
                    </m:r>
                    <m:r>
                      <m:rPr>
                        <m:sty m:val="p"/>
                      </m:r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d</m:t>
                    </m:r>
                    <m:r>
                      <a:rPr lang="zh-CN" altLang="en-US"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m:t>
                    </m:r>
                  </m:oMath>
                </a14:m>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defRPr/>
                </a:pP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调节鼓轮，干涉图样每吐出</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50</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个圈记录一次动镜移动的距离。</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defRPr/>
                </a:pP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其平均值</a:t>
                </a:r>
                <a:r>
                  <a:rPr lang="el-GR"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Δ</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d=25λ</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mc:Choice>
        <mc:Fallback xmlns="">
          <p:sp>
            <p:nvSpPr>
              <p:cNvPr id="6" name="TextBox 3"/>
              <p:cNvSpPr txBox="1">
                <a:spLocks noRot="1" noChangeAspect="1" noMove="1" noResize="1" noEditPoints="1" noAdjustHandles="1" noChangeArrowheads="1" noChangeShapeType="1" noTextEdit="1"/>
              </p:cNvSpPr>
              <p:nvPr/>
            </p:nvSpPr>
            <p:spPr bwMode="auto">
              <a:xfrm>
                <a:off x="4921192" y="2693229"/>
                <a:ext cx="6216151" cy="1705403"/>
              </a:xfrm>
              <a:prstGeom prst="rect">
                <a:avLst/>
              </a:prstGeom>
              <a:blipFill>
                <a:blip r:embed="rId2"/>
                <a:stretch>
                  <a:fillRect l="-784" r="-3725" b="-4643"/>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1EF3CCCE-528A-4E7E-A11A-7597064570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206" y="1525025"/>
            <a:ext cx="3838575" cy="4800600"/>
          </a:xfrm>
          <a:prstGeom prst="rect">
            <a:avLst/>
          </a:prstGeom>
        </p:spPr>
      </p:pic>
    </p:spTree>
    <p:extLst>
      <p:ext uri="{BB962C8B-B14F-4D97-AF65-F5344CB8AC3E}">
        <p14:creationId xmlns:p14="http://schemas.microsoft.com/office/powerpoint/2010/main" val="350997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氦氖激光波长测量</a:t>
            </a:r>
          </a:p>
        </p:txBody>
      </p:sp>
      <p:sp>
        <p:nvSpPr>
          <p:cNvPr id="6" name="TextBox 3"/>
          <p:cNvSpPr txBox="1"/>
          <p:nvPr/>
        </p:nvSpPr>
        <p:spPr bwMode="auto">
          <a:xfrm>
            <a:off x="5059737" y="3025738"/>
            <a:ext cx="6216151" cy="458908"/>
          </a:xfrm>
          <a:prstGeom prst="rect">
            <a:avLst/>
          </a:prstGeom>
          <a:noFill/>
        </p:spPr>
        <p:txBody>
          <a:bodyPr wrap="square">
            <a:spAutoFit/>
          </a:bodyPr>
          <a:lstStyle/>
          <a:p>
            <a:pPr>
              <a:lnSpc>
                <a:spcPct val="150000"/>
              </a:lnSpc>
              <a:defRPr/>
            </a:pP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mc:AlternateContent xmlns:mc="http://schemas.openxmlformats.org/markup-compatibility/2006" xmlns:a14="http://schemas.microsoft.com/office/drawing/2010/main">
        <mc:Choice Requires="a14">
          <p:graphicFrame>
            <p:nvGraphicFramePr>
              <p:cNvPr id="3" name="表格 4">
                <a:extLst>
                  <a:ext uri="{FF2B5EF4-FFF2-40B4-BE49-F238E27FC236}">
                    <a16:creationId xmlns:a16="http://schemas.microsoft.com/office/drawing/2014/main" id="{7146ADCE-CF8B-4032-AD11-C06B92C99343}"/>
                  </a:ext>
                </a:extLst>
              </p:cNvPr>
              <p:cNvGraphicFramePr>
                <a:graphicFrameLocks noGrp="1"/>
              </p:cNvGraphicFramePr>
              <p:nvPr>
                <p:extLst>
                  <p:ext uri="{D42A27DB-BD31-4B8C-83A1-F6EECF244321}">
                    <p14:modId xmlns:p14="http://schemas.microsoft.com/office/powerpoint/2010/main" val="574396372"/>
                  </p:ext>
                </p:extLst>
              </p:nvPr>
            </p:nvGraphicFramePr>
            <p:xfrm>
              <a:off x="1304818" y="1423823"/>
              <a:ext cx="9000162" cy="3375059"/>
            </p:xfrm>
            <a:graphic>
              <a:graphicData uri="http://schemas.openxmlformats.org/drawingml/2006/table">
                <a:tbl>
                  <a:tblPr firstRow="1" bandRow="1">
                    <a:tableStyleId>{3B4B98B0-60AC-42C2-AFA5-B58CD77FA1E5}</a:tableStyleId>
                  </a:tblPr>
                  <a:tblGrid>
                    <a:gridCol w="2008598">
                      <a:extLst>
                        <a:ext uri="{9D8B030D-6E8A-4147-A177-3AD203B41FA5}">
                          <a16:colId xmlns:a16="http://schemas.microsoft.com/office/drawing/2014/main" val="2283180638"/>
                        </a:ext>
                      </a:extLst>
                    </a:gridCol>
                    <a:gridCol w="1258584">
                      <a:extLst>
                        <a:ext uri="{9D8B030D-6E8A-4147-A177-3AD203B41FA5}">
                          <a16:colId xmlns:a16="http://schemas.microsoft.com/office/drawing/2014/main" val="1086295752"/>
                        </a:ext>
                      </a:extLst>
                    </a:gridCol>
                    <a:gridCol w="1458930">
                      <a:extLst>
                        <a:ext uri="{9D8B030D-6E8A-4147-A177-3AD203B41FA5}">
                          <a16:colId xmlns:a16="http://schemas.microsoft.com/office/drawing/2014/main" val="864477355"/>
                        </a:ext>
                      </a:extLst>
                    </a:gridCol>
                    <a:gridCol w="1535987">
                      <a:extLst>
                        <a:ext uri="{9D8B030D-6E8A-4147-A177-3AD203B41FA5}">
                          <a16:colId xmlns:a16="http://schemas.microsoft.com/office/drawing/2014/main" val="3313101527"/>
                        </a:ext>
                      </a:extLst>
                    </a:gridCol>
                    <a:gridCol w="1464067">
                      <a:extLst>
                        <a:ext uri="{9D8B030D-6E8A-4147-A177-3AD203B41FA5}">
                          <a16:colId xmlns:a16="http://schemas.microsoft.com/office/drawing/2014/main" val="559794907"/>
                        </a:ext>
                      </a:extLst>
                    </a:gridCol>
                    <a:gridCol w="1273996">
                      <a:extLst>
                        <a:ext uri="{9D8B030D-6E8A-4147-A177-3AD203B41FA5}">
                          <a16:colId xmlns:a16="http://schemas.microsoft.com/office/drawing/2014/main" val="4098431978"/>
                        </a:ext>
                      </a:extLst>
                    </a:gridCol>
                  </a:tblGrid>
                  <a:tr h="6792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dirty="0">
                              <a:latin typeface="+mn-ea"/>
                              <a:ea typeface="+mn-ea"/>
                            </a:rPr>
                            <a:t>冒出条纹个数</a:t>
                          </a:r>
                          <a:r>
                            <a:rPr lang="en-US" altLang="zh-CN" b="0" dirty="0">
                              <a:latin typeface="+mn-ea"/>
                              <a:ea typeface="+mn-ea"/>
                            </a:rPr>
                            <a:t>N1</a:t>
                          </a:r>
                          <a:endParaRPr lang="zh-CN" altLang="en-US" b="0" dirty="0">
                            <a:latin typeface="+mn-ea"/>
                            <a:ea typeface="+mn-ea"/>
                          </a:endParaRPr>
                        </a:p>
                        <a:p>
                          <a:endParaRPr lang="zh-CN" altLang="en-US" dirty="0"/>
                        </a:p>
                      </a:txBody>
                      <a:tcPr/>
                    </a:tc>
                    <a:tc>
                      <a:txBody>
                        <a:bodyPr/>
                        <a:lstStyle/>
                        <a:p>
                          <a:r>
                            <a:rPr lang="en-US" altLang="zh-CN" b="0" dirty="0">
                              <a:latin typeface="+mn-ea"/>
                              <a:ea typeface="+mn-ea"/>
                            </a:rPr>
                            <a:t>     0</a:t>
                          </a:r>
                          <a:endParaRPr lang="zh-CN" altLang="en-US" b="0" dirty="0">
                            <a:latin typeface="+mn-ea"/>
                            <a:ea typeface="+mn-ea"/>
                          </a:endParaRPr>
                        </a:p>
                      </a:txBody>
                      <a:tcPr/>
                    </a:tc>
                    <a:tc>
                      <a:txBody>
                        <a:bodyPr/>
                        <a:lstStyle/>
                        <a:p>
                          <a:r>
                            <a:rPr lang="en-US" altLang="zh-CN" b="0" dirty="0">
                              <a:latin typeface="+mn-ea"/>
                              <a:ea typeface="+mn-ea"/>
                            </a:rPr>
                            <a:t>         50</a:t>
                          </a:r>
                          <a:endParaRPr lang="zh-CN" altLang="en-US" b="0" dirty="0">
                            <a:latin typeface="+mn-ea"/>
                            <a:ea typeface="+mn-ea"/>
                          </a:endParaRPr>
                        </a:p>
                      </a:txBody>
                      <a:tcPr/>
                    </a:tc>
                    <a:tc>
                      <a:txBody>
                        <a:bodyPr/>
                        <a:lstStyle/>
                        <a:p>
                          <a:r>
                            <a:rPr lang="en-US" altLang="zh-CN" b="0" dirty="0">
                              <a:latin typeface="+mn-ea"/>
                              <a:ea typeface="+mn-ea"/>
                            </a:rPr>
                            <a:t>         100</a:t>
                          </a:r>
                          <a:endParaRPr lang="zh-CN" altLang="en-US" b="0" dirty="0">
                            <a:latin typeface="+mn-ea"/>
                            <a:ea typeface="+mn-ea"/>
                          </a:endParaRPr>
                        </a:p>
                      </a:txBody>
                      <a:tcPr/>
                    </a:tc>
                    <a:tc>
                      <a:txBody>
                        <a:bodyPr/>
                        <a:lstStyle/>
                        <a:p>
                          <a:r>
                            <a:rPr lang="en-US" altLang="zh-CN" b="0" dirty="0">
                              <a:latin typeface="+mn-ea"/>
                              <a:ea typeface="+mn-ea"/>
                            </a:rPr>
                            <a:t>        150</a:t>
                          </a:r>
                          <a:endParaRPr lang="zh-CN" altLang="en-US" b="0" dirty="0">
                            <a:latin typeface="+mn-ea"/>
                            <a:ea typeface="+mn-ea"/>
                          </a:endParaRPr>
                        </a:p>
                      </a:txBody>
                      <a:tcPr/>
                    </a:tc>
                    <a:tc>
                      <a:txBody>
                        <a:bodyPr/>
                        <a:lstStyle/>
                        <a:p>
                          <a:r>
                            <a:rPr lang="en-US" altLang="zh-CN" b="0" dirty="0">
                              <a:latin typeface="+mn-ea"/>
                              <a:ea typeface="+mn-ea"/>
                            </a:rPr>
                            <a:t>       200</a:t>
                          </a:r>
                          <a:endParaRPr lang="zh-CN" altLang="en-US" b="0" dirty="0">
                            <a:latin typeface="+mn-ea"/>
                            <a:ea typeface="+mn-ea"/>
                          </a:endParaRPr>
                        </a:p>
                      </a:txBody>
                      <a:tcPr/>
                    </a:tc>
                    <a:extLst>
                      <a:ext uri="{0D108BD9-81ED-4DB2-BD59-A6C34878D82A}">
                        <a16:rowId xmlns:a16="http://schemas.microsoft.com/office/drawing/2014/main" val="1828548162"/>
                      </a:ext>
                    </a:extLst>
                  </a:tr>
                  <a:tr h="673956">
                    <a:tc>
                      <a:txBody>
                        <a:bodyPr/>
                        <a:lstStyle/>
                        <a:p>
                          <a:r>
                            <a:rPr lang="en-US" altLang="zh-CN" dirty="0">
                              <a:latin typeface="+mn-ea"/>
                              <a:ea typeface="+mn-ea"/>
                            </a:rPr>
                            <a:t>M1</a:t>
                          </a:r>
                          <a:r>
                            <a:rPr lang="zh-CN" altLang="en-US" dirty="0">
                              <a:latin typeface="+mn-ea"/>
                              <a:ea typeface="+mn-ea"/>
                            </a:rPr>
                            <a:t>位置</a:t>
                          </a:r>
                          <a14:m>
                            <m:oMath xmlns:m="http://schemas.openxmlformats.org/officeDocument/2006/math">
                              <m:sSub>
                                <m:sSubPr>
                                  <m:ctrlPr>
                                    <a:rPr lang="en-US" altLang="zh-CN" i="1" smtClean="0">
                                      <a:latin typeface="Cambria Math" panose="02040503050406030204" pitchFamily="18" charset="0"/>
                                      <a:ea typeface="+mn-ea"/>
                                    </a:rPr>
                                  </m:ctrlPr>
                                </m:sSubPr>
                                <m:e>
                                  <m:r>
                                    <m:rPr>
                                      <m:sty m:val="p"/>
                                    </m:rPr>
                                    <a:rPr lang="en-US" altLang="zh-CN" i="1" smtClean="0">
                                      <a:latin typeface="Cambria Math" panose="02040503050406030204" pitchFamily="18" charset="0"/>
                                      <a:ea typeface="+mn-ea"/>
                                    </a:rPr>
                                    <m:t>d</m:t>
                                  </m:r>
                                </m:e>
                                <m:sub>
                                  <m:r>
                                    <m:rPr>
                                      <m:sty m:val="p"/>
                                    </m:rPr>
                                    <a:rPr lang="en-US" altLang="zh-CN" i="1" smtClean="0">
                                      <a:latin typeface="Cambria Math" panose="02040503050406030204" pitchFamily="18" charset="0"/>
                                      <a:ea typeface="+mn-ea"/>
                                    </a:rPr>
                                    <m:t>i</m:t>
                                  </m:r>
                                </m:sub>
                              </m:sSub>
                            </m:oMath>
                          </a14:m>
                          <a:r>
                            <a:rPr lang="zh-CN" altLang="en-US" dirty="0">
                              <a:latin typeface="+mn-ea"/>
                              <a:ea typeface="+mn-ea"/>
                            </a:rPr>
                            <a:t>（</a:t>
                          </a:r>
                          <a:r>
                            <a:rPr lang="en-US" altLang="zh-CN" dirty="0">
                              <a:latin typeface="+mn-ea"/>
                              <a:ea typeface="+mn-ea"/>
                            </a:rPr>
                            <a:t>mm</a:t>
                          </a:r>
                          <a:r>
                            <a:rPr lang="zh-CN" altLang="en-US" dirty="0">
                              <a:latin typeface="+mn-ea"/>
                              <a:ea typeface="+mn-ea"/>
                            </a:rPr>
                            <a:t>）</a:t>
                          </a:r>
                        </a:p>
                      </a:txBody>
                      <a:tcPr/>
                    </a:tc>
                    <a:tc>
                      <a:txBody>
                        <a:bodyPr/>
                        <a:lstStyle/>
                        <a:p>
                          <a:r>
                            <a:rPr lang="en-US" altLang="zh-CN" dirty="0"/>
                            <a:t> 50.11000</a:t>
                          </a:r>
                          <a:endParaRPr lang="zh-CN" altLang="en-US" dirty="0"/>
                        </a:p>
                      </a:txBody>
                      <a:tcPr/>
                    </a:tc>
                    <a:tc>
                      <a:txBody>
                        <a:bodyPr/>
                        <a:lstStyle/>
                        <a:p>
                          <a:r>
                            <a:rPr lang="en-US" altLang="zh-CN" dirty="0"/>
                            <a:t> 50.12596</a:t>
                          </a:r>
                          <a:endParaRPr lang="zh-CN" altLang="en-US" dirty="0"/>
                        </a:p>
                      </a:txBody>
                      <a:tcPr/>
                    </a:tc>
                    <a:tc>
                      <a:txBody>
                        <a:bodyPr/>
                        <a:lstStyle/>
                        <a:p>
                          <a:r>
                            <a:rPr lang="en-US" altLang="zh-CN" dirty="0"/>
                            <a:t> 50.14186</a:t>
                          </a:r>
                          <a:endParaRPr lang="zh-CN" altLang="en-US" dirty="0"/>
                        </a:p>
                      </a:txBody>
                      <a:tcPr/>
                    </a:tc>
                    <a:tc>
                      <a:txBody>
                        <a:bodyPr/>
                        <a:lstStyle/>
                        <a:p>
                          <a:r>
                            <a:rPr lang="en-US" altLang="zh-CN" dirty="0"/>
                            <a:t> 50.15780</a:t>
                          </a:r>
                          <a:endParaRPr lang="zh-CN" altLang="en-US" dirty="0"/>
                        </a:p>
                      </a:txBody>
                      <a:tcPr/>
                    </a:tc>
                    <a:tc>
                      <a:txBody>
                        <a:bodyPr/>
                        <a:lstStyle/>
                        <a:p>
                          <a:r>
                            <a:rPr lang="en-US" altLang="zh-CN" dirty="0"/>
                            <a:t> 50.17376</a:t>
                          </a:r>
                          <a:endParaRPr lang="zh-CN" altLang="en-US" dirty="0"/>
                        </a:p>
                      </a:txBody>
                      <a:tcPr/>
                    </a:tc>
                    <a:extLst>
                      <a:ext uri="{0D108BD9-81ED-4DB2-BD59-A6C34878D82A}">
                        <a16:rowId xmlns:a16="http://schemas.microsoft.com/office/drawing/2014/main" val="186132405"/>
                      </a:ext>
                    </a:extLst>
                  </a:tr>
                  <a:tr h="673956">
                    <a:tc>
                      <a:txBody>
                        <a:bodyPr/>
                        <a:lstStyle/>
                        <a:p>
                          <a:r>
                            <a:rPr lang="zh-CN" altLang="en-US" dirty="0"/>
                            <a:t>冒出条纹个数</a:t>
                          </a:r>
                          <a:r>
                            <a:rPr lang="en-US" altLang="zh-CN" dirty="0">
                              <a:latin typeface="+mn-ea"/>
                              <a:ea typeface="+mn-ea"/>
                            </a:rPr>
                            <a:t>N2</a:t>
                          </a:r>
                          <a:endParaRPr lang="zh-CN" altLang="en-US" dirty="0">
                            <a:latin typeface="+mn-ea"/>
                            <a:ea typeface="+mn-ea"/>
                          </a:endParaRPr>
                        </a:p>
                      </a:txBody>
                      <a:tcPr/>
                    </a:tc>
                    <a:tc>
                      <a:txBody>
                        <a:bodyPr/>
                        <a:lstStyle/>
                        <a:p>
                          <a:r>
                            <a:rPr lang="en-US" altLang="zh-CN" dirty="0">
                              <a:latin typeface="+mn-ea"/>
                              <a:ea typeface="+mn-ea"/>
                            </a:rPr>
                            <a:t>     250</a:t>
                          </a:r>
                          <a:endParaRPr lang="zh-CN" altLang="en-US" dirty="0">
                            <a:latin typeface="+mn-ea"/>
                            <a:ea typeface="+mn-ea"/>
                          </a:endParaRPr>
                        </a:p>
                      </a:txBody>
                      <a:tcPr/>
                    </a:tc>
                    <a:tc>
                      <a:txBody>
                        <a:bodyPr/>
                        <a:lstStyle/>
                        <a:p>
                          <a:r>
                            <a:rPr lang="en-US" altLang="zh-CN" dirty="0">
                              <a:latin typeface="+mn-ea"/>
                              <a:ea typeface="+mn-ea"/>
                            </a:rPr>
                            <a:t>          300</a:t>
                          </a:r>
                          <a:endParaRPr lang="zh-CN" altLang="en-US" dirty="0">
                            <a:latin typeface="+mn-ea"/>
                            <a:ea typeface="+mn-ea"/>
                          </a:endParaRPr>
                        </a:p>
                      </a:txBody>
                      <a:tcPr/>
                    </a:tc>
                    <a:tc>
                      <a:txBody>
                        <a:bodyPr/>
                        <a:lstStyle/>
                        <a:p>
                          <a:r>
                            <a:rPr lang="en-US" altLang="zh-CN" dirty="0">
                              <a:latin typeface="+mn-ea"/>
                              <a:ea typeface="+mn-ea"/>
                            </a:rPr>
                            <a:t>           350</a:t>
                          </a:r>
                          <a:endParaRPr lang="zh-CN" altLang="en-US" dirty="0">
                            <a:latin typeface="+mn-ea"/>
                            <a:ea typeface="+mn-ea"/>
                          </a:endParaRPr>
                        </a:p>
                      </a:txBody>
                      <a:tcPr/>
                    </a:tc>
                    <a:tc>
                      <a:txBody>
                        <a:bodyPr/>
                        <a:lstStyle/>
                        <a:p>
                          <a:r>
                            <a:rPr lang="en-US" altLang="zh-CN" dirty="0">
                              <a:latin typeface="+mn-ea"/>
                              <a:ea typeface="+mn-ea"/>
                            </a:rPr>
                            <a:t>           400</a:t>
                          </a:r>
                          <a:endParaRPr lang="zh-CN" altLang="en-US" dirty="0">
                            <a:latin typeface="+mn-ea"/>
                            <a:ea typeface="+mn-ea"/>
                          </a:endParaRPr>
                        </a:p>
                      </a:txBody>
                      <a:tcPr/>
                    </a:tc>
                    <a:tc>
                      <a:txBody>
                        <a:bodyPr/>
                        <a:lstStyle/>
                        <a:p>
                          <a:r>
                            <a:rPr lang="en-US" altLang="zh-CN" dirty="0">
                              <a:latin typeface="+mn-ea"/>
                              <a:ea typeface="+mn-ea"/>
                            </a:rPr>
                            <a:t>        450</a:t>
                          </a:r>
                          <a:endParaRPr lang="zh-CN" altLang="en-US" dirty="0">
                            <a:latin typeface="+mn-ea"/>
                            <a:ea typeface="+mn-ea"/>
                          </a:endParaRPr>
                        </a:p>
                      </a:txBody>
                      <a:tcPr/>
                    </a:tc>
                    <a:extLst>
                      <a:ext uri="{0D108BD9-81ED-4DB2-BD59-A6C34878D82A}">
                        <a16:rowId xmlns:a16="http://schemas.microsoft.com/office/drawing/2014/main" val="1890721819"/>
                      </a:ext>
                    </a:extLst>
                  </a:tr>
                  <a:tr h="673956">
                    <a:tc>
                      <a:txBody>
                        <a:bodyPr/>
                        <a:lstStyle/>
                        <a:p>
                          <a:r>
                            <a:rPr lang="en-US" altLang="zh-CN" dirty="0">
                              <a:latin typeface="+mn-ea"/>
                              <a:ea typeface="+mn-ea"/>
                            </a:rPr>
                            <a:t>M2</a:t>
                          </a:r>
                          <a:r>
                            <a:rPr lang="zh-CN" altLang="en-US" dirty="0">
                              <a:latin typeface="+mn-ea"/>
                              <a:ea typeface="+mn-ea"/>
                            </a:rPr>
                            <a:t>位置</a:t>
                          </a:r>
                          <a14:m>
                            <m:oMath xmlns:m="http://schemas.openxmlformats.org/officeDocument/2006/math">
                              <m:sSub>
                                <m:sSubPr>
                                  <m:ctrlPr>
                                    <a:rPr lang="en-US" altLang="zh-CN" i="1" smtClean="0">
                                      <a:latin typeface="Cambria Math" panose="02040503050406030204" pitchFamily="18" charset="0"/>
                                      <a:ea typeface="+mn-ea"/>
                                    </a:rPr>
                                  </m:ctrlPr>
                                </m:sSubPr>
                                <m:e>
                                  <m:r>
                                    <m:rPr>
                                      <m:sty m:val="p"/>
                                    </m:rPr>
                                    <a:rPr lang="en-US" altLang="zh-CN" i="1" smtClean="0">
                                      <a:latin typeface="Cambria Math" panose="02040503050406030204" pitchFamily="18" charset="0"/>
                                      <a:ea typeface="+mn-ea"/>
                                    </a:rPr>
                                    <m:t>d</m:t>
                                  </m:r>
                                </m:e>
                                <m:sub>
                                  <m:r>
                                    <m:rPr>
                                      <m:sty m:val="p"/>
                                    </m:rPr>
                                    <a:rPr lang="en-US" altLang="zh-CN" i="1" smtClean="0">
                                      <a:latin typeface="Cambria Math" panose="02040503050406030204" pitchFamily="18" charset="0"/>
                                      <a:ea typeface="+mn-ea"/>
                                    </a:rPr>
                                    <m:t>i</m:t>
                                  </m:r>
                                  <m:r>
                                    <a:rPr lang="en-US" altLang="zh-CN" i="1" smtClean="0">
                                      <a:latin typeface="Cambria Math" panose="02040503050406030204" pitchFamily="18" charset="0"/>
                                      <a:ea typeface="+mn-ea"/>
                                    </a:rPr>
                                    <m:t>+5</m:t>
                                  </m:r>
                                </m:sub>
                              </m:sSub>
                            </m:oMath>
                          </a14:m>
                          <a:r>
                            <a:rPr lang="zh-CN" altLang="en-US" dirty="0">
                              <a:latin typeface="+mn-ea"/>
                              <a:ea typeface="+mn-ea"/>
                            </a:rPr>
                            <a:t>（</a:t>
                          </a:r>
                          <a:r>
                            <a:rPr lang="en-US" altLang="zh-CN" dirty="0">
                              <a:latin typeface="+mn-ea"/>
                              <a:ea typeface="+mn-ea"/>
                            </a:rPr>
                            <a:t>mm</a:t>
                          </a:r>
                          <a:r>
                            <a:rPr lang="zh-CN" altLang="en-US" dirty="0">
                              <a:latin typeface="+mn-ea"/>
                              <a:ea typeface="+mn-ea"/>
                            </a:rPr>
                            <a:t>）</a:t>
                          </a:r>
                        </a:p>
                      </a:txBody>
                      <a:tcPr/>
                    </a:tc>
                    <a:tc>
                      <a:txBody>
                        <a:bodyPr/>
                        <a:lstStyle/>
                        <a:p>
                          <a:r>
                            <a:rPr lang="en-US" altLang="zh-CN" dirty="0"/>
                            <a:t> 50.18965</a:t>
                          </a:r>
                          <a:endParaRPr lang="zh-CN" altLang="en-US" dirty="0"/>
                        </a:p>
                      </a:txBody>
                      <a:tcPr/>
                    </a:tc>
                    <a:tc>
                      <a:txBody>
                        <a:bodyPr/>
                        <a:lstStyle/>
                        <a:p>
                          <a:r>
                            <a:rPr lang="en-US" altLang="zh-CN" dirty="0"/>
                            <a:t> 50.20557</a:t>
                          </a:r>
                          <a:endParaRPr lang="zh-CN" altLang="en-US" dirty="0"/>
                        </a:p>
                      </a:txBody>
                      <a:tcPr/>
                    </a:tc>
                    <a:tc>
                      <a:txBody>
                        <a:bodyPr/>
                        <a:lstStyle/>
                        <a:p>
                          <a:r>
                            <a:rPr lang="en-US" altLang="zh-CN" dirty="0"/>
                            <a:t> 50.22150</a:t>
                          </a:r>
                          <a:endParaRPr lang="zh-CN" altLang="en-US" dirty="0"/>
                        </a:p>
                      </a:txBody>
                      <a:tcPr/>
                    </a:tc>
                    <a:tc>
                      <a:txBody>
                        <a:bodyPr/>
                        <a:lstStyle/>
                        <a:p>
                          <a:r>
                            <a:rPr lang="en-US" altLang="zh-CN" dirty="0"/>
                            <a:t> 50.23745</a:t>
                          </a:r>
                          <a:endParaRPr lang="zh-CN" altLang="en-US" dirty="0"/>
                        </a:p>
                      </a:txBody>
                      <a:tcPr/>
                    </a:tc>
                    <a:tc>
                      <a:txBody>
                        <a:bodyPr/>
                        <a:lstStyle/>
                        <a:p>
                          <a:r>
                            <a:rPr lang="en-US" altLang="zh-CN" dirty="0"/>
                            <a:t>50.25339</a:t>
                          </a:r>
                          <a:endParaRPr lang="zh-CN" altLang="en-US" dirty="0"/>
                        </a:p>
                      </a:txBody>
                      <a:tcPr/>
                    </a:tc>
                    <a:extLst>
                      <a:ext uri="{0D108BD9-81ED-4DB2-BD59-A6C34878D82A}">
                        <a16:rowId xmlns:a16="http://schemas.microsoft.com/office/drawing/2014/main" val="969763757"/>
                      </a:ext>
                    </a:extLst>
                  </a:tr>
                  <a:tr h="673956">
                    <a:tc>
                      <a:txBody>
                        <a:bodyPr/>
                        <a:lstStyle/>
                        <a:p>
                          <a:r>
                            <a:rPr lang="el-GR" altLang="zh-CN" dirty="0"/>
                            <a:t>Δ</a:t>
                          </a:r>
                          <a:r>
                            <a:rPr lang="en-US" altLang="zh-CN" dirty="0"/>
                            <a:t>d=</a:t>
                          </a:r>
                          <a14:m>
                            <m:oMath xmlns:m="http://schemas.openxmlformats.org/officeDocument/2006/math">
                              <m:d>
                                <m:dPr>
                                  <m:begChr m:val="|"/>
                                  <m:endChr m:val="|"/>
                                  <m:ctrlPr>
                                    <a:rPr lang="zh-CN" altLang="en-US" i="1" dirty="0" smtClean="0">
                                      <a:solidFill>
                                        <a:srgbClr val="836967"/>
                                      </a:solidFill>
                                      <a:latin typeface="Cambria Math" panose="02040503050406030204" pitchFamily="18" charset="0"/>
                                    </a:rPr>
                                  </m:ctrlPr>
                                </m:dPr>
                                <m:e>
                                  <m:sSub>
                                    <m:sSubPr>
                                      <m:ctrlPr>
                                        <a:rPr lang="en-US" altLang="zh-CN" i="1" smtClean="0">
                                          <a:latin typeface="Cambria Math" panose="02040503050406030204" pitchFamily="18" charset="0"/>
                                          <a:ea typeface="+mn-ea"/>
                                        </a:rPr>
                                      </m:ctrlPr>
                                    </m:sSubPr>
                                    <m:e>
                                      <m:r>
                                        <m:rPr>
                                          <m:sty m:val="p"/>
                                        </m:rPr>
                                        <a:rPr lang="en-US" altLang="zh-CN" i="1" smtClean="0">
                                          <a:latin typeface="Cambria Math" panose="02040503050406030204" pitchFamily="18" charset="0"/>
                                          <a:ea typeface="+mn-ea"/>
                                        </a:rPr>
                                        <m:t>d</m:t>
                                      </m:r>
                                    </m:e>
                                    <m:sub>
                                      <m:r>
                                        <m:rPr>
                                          <m:sty m:val="p"/>
                                        </m:rPr>
                                        <a:rPr lang="en-US" altLang="zh-CN" i="1" smtClean="0">
                                          <a:latin typeface="Cambria Math" panose="02040503050406030204" pitchFamily="18" charset="0"/>
                                          <a:ea typeface="+mn-ea"/>
                                        </a:rPr>
                                        <m:t>i</m:t>
                                      </m:r>
                                      <m:r>
                                        <a:rPr lang="en-US" altLang="zh-CN" i="1" smtClean="0">
                                          <a:latin typeface="Cambria Math" panose="02040503050406030204" pitchFamily="18" charset="0"/>
                                          <a:ea typeface="+mn-ea"/>
                                        </a:rPr>
                                        <m:t>+5</m:t>
                                      </m:r>
                                    </m:sub>
                                  </m:sSub>
                                  <m:r>
                                    <m:rPr>
                                      <m:nor/>
                                    </m:rPr>
                                    <a:rPr lang="en-US" altLang="zh-CN" dirty="0"/>
                                    <m:t>−</m:t>
                                  </m:r>
                                  <m:sSub>
                                    <m:sSubPr>
                                      <m:ctrlPr>
                                        <a:rPr lang="en-US" altLang="zh-CN" i="1" smtClean="0">
                                          <a:latin typeface="Cambria Math" panose="02040503050406030204" pitchFamily="18" charset="0"/>
                                          <a:ea typeface="+mn-ea"/>
                                        </a:rPr>
                                      </m:ctrlPr>
                                    </m:sSubPr>
                                    <m:e>
                                      <m:r>
                                        <m:rPr>
                                          <m:sty m:val="p"/>
                                        </m:rPr>
                                        <a:rPr lang="en-US" altLang="zh-CN" i="1" smtClean="0">
                                          <a:latin typeface="Cambria Math" panose="02040503050406030204" pitchFamily="18" charset="0"/>
                                          <a:ea typeface="+mn-ea"/>
                                        </a:rPr>
                                        <m:t>d</m:t>
                                      </m:r>
                                    </m:e>
                                    <m:sub>
                                      <m:r>
                                        <m:rPr>
                                          <m:sty m:val="p"/>
                                        </m:rPr>
                                        <a:rPr lang="en-US" altLang="zh-CN" i="1" smtClean="0">
                                          <a:latin typeface="Cambria Math" panose="02040503050406030204" pitchFamily="18" charset="0"/>
                                          <a:ea typeface="+mn-ea"/>
                                        </a:rPr>
                                        <m:t>i</m:t>
                                      </m:r>
                                    </m:sub>
                                  </m:sSub>
                                </m:e>
                              </m:d>
                            </m:oMath>
                          </a14:m>
                          <a:r>
                            <a:rPr lang="zh-CN" altLang="en-US" dirty="0"/>
                            <a:t>（</a:t>
                          </a:r>
                          <a:r>
                            <a:rPr lang="en-US" altLang="zh-CN" dirty="0"/>
                            <a:t>mm</a:t>
                          </a:r>
                          <a:r>
                            <a:rPr lang="zh-CN" altLang="en-US" dirty="0"/>
                            <a:t>）</a:t>
                          </a:r>
                        </a:p>
                      </a:txBody>
                      <a:tcPr/>
                    </a:tc>
                    <a:tc>
                      <a:txBody>
                        <a:bodyPr/>
                        <a:lstStyle/>
                        <a:p>
                          <a:r>
                            <a:rPr lang="en-US" altLang="zh-CN" dirty="0"/>
                            <a:t> 0.07965</a:t>
                          </a:r>
                          <a:endParaRPr lang="zh-CN" altLang="en-US" dirty="0"/>
                        </a:p>
                      </a:txBody>
                      <a:tcPr/>
                    </a:tc>
                    <a:tc>
                      <a:txBody>
                        <a:bodyPr/>
                        <a:lstStyle/>
                        <a:p>
                          <a:r>
                            <a:rPr lang="en-US" altLang="zh-CN" dirty="0"/>
                            <a:t> 0.07961</a:t>
                          </a:r>
                          <a:endParaRPr lang="zh-CN" altLang="en-US" dirty="0"/>
                        </a:p>
                      </a:txBody>
                      <a:tcPr/>
                    </a:tc>
                    <a:tc>
                      <a:txBody>
                        <a:bodyPr/>
                        <a:lstStyle/>
                        <a:p>
                          <a:r>
                            <a:rPr lang="en-US" altLang="zh-CN" dirty="0"/>
                            <a:t> 0.07964</a:t>
                          </a:r>
                          <a:endParaRPr lang="zh-CN" altLang="en-US" dirty="0"/>
                        </a:p>
                      </a:txBody>
                      <a:tcPr/>
                    </a:tc>
                    <a:tc>
                      <a:txBody>
                        <a:bodyPr/>
                        <a:lstStyle/>
                        <a:p>
                          <a:r>
                            <a:rPr lang="en-US" altLang="zh-CN" dirty="0"/>
                            <a:t> 0.07965</a:t>
                          </a:r>
                          <a:endParaRPr lang="zh-CN" altLang="en-US" dirty="0"/>
                        </a:p>
                      </a:txBody>
                      <a:tcPr/>
                    </a:tc>
                    <a:tc>
                      <a:txBody>
                        <a:bodyPr/>
                        <a:lstStyle/>
                        <a:p>
                          <a:r>
                            <a:rPr lang="en-US" altLang="zh-CN" dirty="0"/>
                            <a:t> 0.07963</a:t>
                          </a:r>
                          <a:endParaRPr lang="zh-CN" altLang="en-US" dirty="0"/>
                        </a:p>
                      </a:txBody>
                      <a:tcPr/>
                    </a:tc>
                    <a:extLst>
                      <a:ext uri="{0D108BD9-81ED-4DB2-BD59-A6C34878D82A}">
                        <a16:rowId xmlns:a16="http://schemas.microsoft.com/office/drawing/2014/main" val="2806716078"/>
                      </a:ext>
                    </a:extLst>
                  </a:tr>
                </a:tbl>
              </a:graphicData>
            </a:graphic>
          </p:graphicFrame>
        </mc:Choice>
        <mc:Fallback xmlns="">
          <p:graphicFrame>
            <p:nvGraphicFramePr>
              <p:cNvPr id="3" name="表格 4">
                <a:extLst>
                  <a:ext uri="{FF2B5EF4-FFF2-40B4-BE49-F238E27FC236}">
                    <a16:creationId xmlns:a16="http://schemas.microsoft.com/office/drawing/2014/main" id="{7146ADCE-CF8B-4032-AD11-C06B92C99343}"/>
                  </a:ext>
                </a:extLst>
              </p:cNvPr>
              <p:cNvGraphicFramePr>
                <a:graphicFrameLocks noGrp="1"/>
              </p:cNvGraphicFramePr>
              <p:nvPr>
                <p:extLst>
                  <p:ext uri="{D42A27DB-BD31-4B8C-83A1-F6EECF244321}">
                    <p14:modId xmlns:p14="http://schemas.microsoft.com/office/powerpoint/2010/main" val="574396372"/>
                  </p:ext>
                </p:extLst>
              </p:nvPr>
            </p:nvGraphicFramePr>
            <p:xfrm>
              <a:off x="1304818" y="1423823"/>
              <a:ext cx="9000162" cy="3375059"/>
            </p:xfrm>
            <a:graphic>
              <a:graphicData uri="http://schemas.openxmlformats.org/drawingml/2006/table">
                <a:tbl>
                  <a:tblPr firstRow="1" bandRow="1">
                    <a:tableStyleId>{3B4B98B0-60AC-42C2-AFA5-B58CD77FA1E5}</a:tableStyleId>
                  </a:tblPr>
                  <a:tblGrid>
                    <a:gridCol w="2008598">
                      <a:extLst>
                        <a:ext uri="{9D8B030D-6E8A-4147-A177-3AD203B41FA5}">
                          <a16:colId xmlns:a16="http://schemas.microsoft.com/office/drawing/2014/main" val="2283180638"/>
                        </a:ext>
                      </a:extLst>
                    </a:gridCol>
                    <a:gridCol w="1258584">
                      <a:extLst>
                        <a:ext uri="{9D8B030D-6E8A-4147-A177-3AD203B41FA5}">
                          <a16:colId xmlns:a16="http://schemas.microsoft.com/office/drawing/2014/main" val="1086295752"/>
                        </a:ext>
                      </a:extLst>
                    </a:gridCol>
                    <a:gridCol w="1458930">
                      <a:extLst>
                        <a:ext uri="{9D8B030D-6E8A-4147-A177-3AD203B41FA5}">
                          <a16:colId xmlns:a16="http://schemas.microsoft.com/office/drawing/2014/main" val="864477355"/>
                        </a:ext>
                      </a:extLst>
                    </a:gridCol>
                    <a:gridCol w="1535987">
                      <a:extLst>
                        <a:ext uri="{9D8B030D-6E8A-4147-A177-3AD203B41FA5}">
                          <a16:colId xmlns:a16="http://schemas.microsoft.com/office/drawing/2014/main" val="3313101527"/>
                        </a:ext>
                      </a:extLst>
                    </a:gridCol>
                    <a:gridCol w="1464067">
                      <a:extLst>
                        <a:ext uri="{9D8B030D-6E8A-4147-A177-3AD203B41FA5}">
                          <a16:colId xmlns:a16="http://schemas.microsoft.com/office/drawing/2014/main" val="559794907"/>
                        </a:ext>
                      </a:extLst>
                    </a:gridCol>
                    <a:gridCol w="1273996">
                      <a:extLst>
                        <a:ext uri="{9D8B030D-6E8A-4147-A177-3AD203B41FA5}">
                          <a16:colId xmlns:a16="http://schemas.microsoft.com/office/drawing/2014/main" val="4098431978"/>
                        </a:ext>
                      </a:extLst>
                    </a:gridCol>
                  </a:tblGrid>
                  <a:tr h="6792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dirty="0">
                              <a:latin typeface="+mn-ea"/>
                              <a:ea typeface="+mn-ea"/>
                            </a:rPr>
                            <a:t>冒出条纹个数</a:t>
                          </a:r>
                          <a:r>
                            <a:rPr lang="en-US" altLang="zh-CN" b="0" dirty="0">
                              <a:latin typeface="+mn-ea"/>
                              <a:ea typeface="+mn-ea"/>
                            </a:rPr>
                            <a:t>N1</a:t>
                          </a:r>
                          <a:endParaRPr lang="zh-CN" altLang="en-US" b="0" dirty="0">
                            <a:latin typeface="+mn-ea"/>
                            <a:ea typeface="+mn-ea"/>
                          </a:endParaRPr>
                        </a:p>
                        <a:p>
                          <a:endParaRPr lang="zh-CN" altLang="en-US" dirty="0"/>
                        </a:p>
                      </a:txBody>
                      <a:tcPr/>
                    </a:tc>
                    <a:tc>
                      <a:txBody>
                        <a:bodyPr/>
                        <a:lstStyle/>
                        <a:p>
                          <a:r>
                            <a:rPr lang="en-US" altLang="zh-CN" b="0" dirty="0">
                              <a:latin typeface="+mn-ea"/>
                              <a:ea typeface="+mn-ea"/>
                            </a:rPr>
                            <a:t>     0</a:t>
                          </a:r>
                          <a:endParaRPr lang="zh-CN" altLang="en-US" b="0" dirty="0">
                            <a:latin typeface="+mn-ea"/>
                            <a:ea typeface="+mn-ea"/>
                          </a:endParaRPr>
                        </a:p>
                      </a:txBody>
                      <a:tcPr/>
                    </a:tc>
                    <a:tc>
                      <a:txBody>
                        <a:bodyPr/>
                        <a:lstStyle/>
                        <a:p>
                          <a:r>
                            <a:rPr lang="en-US" altLang="zh-CN" b="0" dirty="0">
                              <a:latin typeface="+mn-ea"/>
                              <a:ea typeface="+mn-ea"/>
                            </a:rPr>
                            <a:t>         50</a:t>
                          </a:r>
                          <a:endParaRPr lang="zh-CN" altLang="en-US" b="0" dirty="0">
                            <a:latin typeface="+mn-ea"/>
                            <a:ea typeface="+mn-ea"/>
                          </a:endParaRPr>
                        </a:p>
                      </a:txBody>
                      <a:tcPr/>
                    </a:tc>
                    <a:tc>
                      <a:txBody>
                        <a:bodyPr/>
                        <a:lstStyle/>
                        <a:p>
                          <a:r>
                            <a:rPr lang="en-US" altLang="zh-CN" b="0" dirty="0">
                              <a:latin typeface="+mn-ea"/>
                              <a:ea typeface="+mn-ea"/>
                            </a:rPr>
                            <a:t>         100</a:t>
                          </a:r>
                          <a:endParaRPr lang="zh-CN" altLang="en-US" b="0" dirty="0">
                            <a:latin typeface="+mn-ea"/>
                            <a:ea typeface="+mn-ea"/>
                          </a:endParaRPr>
                        </a:p>
                      </a:txBody>
                      <a:tcPr/>
                    </a:tc>
                    <a:tc>
                      <a:txBody>
                        <a:bodyPr/>
                        <a:lstStyle/>
                        <a:p>
                          <a:r>
                            <a:rPr lang="en-US" altLang="zh-CN" b="0" dirty="0">
                              <a:latin typeface="+mn-ea"/>
                              <a:ea typeface="+mn-ea"/>
                            </a:rPr>
                            <a:t>        150</a:t>
                          </a:r>
                          <a:endParaRPr lang="zh-CN" altLang="en-US" b="0" dirty="0">
                            <a:latin typeface="+mn-ea"/>
                            <a:ea typeface="+mn-ea"/>
                          </a:endParaRPr>
                        </a:p>
                      </a:txBody>
                      <a:tcPr/>
                    </a:tc>
                    <a:tc>
                      <a:txBody>
                        <a:bodyPr/>
                        <a:lstStyle/>
                        <a:p>
                          <a:r>
                            <a:rPr lang="en-US" altLang="zh-CN" b="0" dirty="0">
                              <a:latin typeface="+mn-ea"/>
                              <a:ea typeface="+mn-ea"/>
                            </a:rPr>
                            <a:t>       200</a:t>
                          </a:r>
                          <a:endParaRPr lang="zh-CN" altLang="en-US" b="0" dirty="0">
                            <a:latin typeface="+mn-ea"/>
                            <a:ea typeface="+mn-ea"/>
                          </a:endParaRPr>
                        </a:p>
                      </a:txBody>
                      <a:tcPr/>
                    </a:tc>
                    <a:extLst>
                      <a:ext uri="{0D108BD9-81ED-4DB2-BD59-A6C34878D82A}">
                        <a16:rowId xmlns:a16="http://schemas.microsoft.com/office/drawing/2014/main" val="1828548162"/>
                      </a:ext>
                    </a:extLst>
                  </a:tr>
                  <a:tr h="673956">
                    <a:tc>
                      <a:txBody>
                        <a:bodyPr/>
                        <a:lstStyle/>
                        <a:p>
                          <a:endParaRPr lang="zh-CN"/>
                        </a:p>
                      </a:txBody>
                      <a:tcPr>
                        <a:blipFill>
                          <a:blip r:embed="rId2"/>
                          <a:stretch>
                            <a:fillRect t="-105405" r="-347879" b="-300000"/>
                          </a:stretch>
                        </a:blipFill>
                      </a:tcPr>
                    </a:tc>
                    <a:tc>
                      <a:txBody>
                        <a:bodyPr/>
                        <a:lstStyle/>
                        <a:p>
                          <a:r>
                            <a:rPr lang="en-US" altLang="zh-CN" dirty="0"/>
                            <a:t> 50.11000</a:t>
                          </a:r>
                          <a:endParaRPr lang="zh-CN" altLang="en-US" dirty="0"/>
                        </a:p>
                      </a:txBody>
                      <a:tcPr/>
                    </a:tc>
                    <a:tc>
                      <a:txBody>
                        <a:bodyPr/>
                        <a:lstStyle/>
                        <a:p>
                          <a:r>
                            <a:rPr lang="en-US" altLang="zh-CN" dirty="0"/>
                            <a:t> 50.12596</a:t>
                          </a:r>
                          <a:endParaRPr lang="zh-CN" altLang="en-US" dirty="0"/>
                        </a:p>
                      </a:txBody>
                      <a:tcPr/>
                    </a:tc>
                    <a:tc>
                      <a:txBody>
                        <a:bodyPr/>
                        <a:lstStyle/>
                        <a:p>
                          <a:r>
                            <a:rPr lang="en-US" altLang="zh-CN" dirty="0"/>
                            <a:t> 50.14186</a:t>
                          </a:r>
                          <a:endParaRPr lang="zh-CN" altLang="en-US" dirty="0"/>
                        </a:p>
                      </a:txBody>
                      <a:tcPr/>
                    </a:tc>
                    <a:tc>
                      <a:txBody>
                        <a:bodyPr/>
                        <a:lstStyle/>
                        <a:p>
                          <a:r>
                            <a:rPr lang="en-US" altLang="zh-CN" dirty="0"/>
                            <a:t> 50.15780</a:t>
                          </a:r>
                          <a:endParaRPr lang="zh-CN" altLang="en-US" dirty="0"/>
                        </a:p>
                      </a:txBody>
                      <a:tcPr/>
                    </a:tc>
                    <a:tc>
                      <a:txBody>
                        <a:bodyPr/>
                        <a:lstStyle/>
                        <a:p>
                          <a:r>
                            <a:rPr lang="en-US" altLang="zh-CN" dirty="0"/>
                            <a:t> 50.17376</a:t>
                          </a:r>
                          <a:endParaRPr lang="zh-CN" altLang="en-US" dirty="0"/>
                        </a:p>
                      </a:txBody>
                      <a:tcPr/>
                    </a:tc>
                    <a:extLst>
                      <a:ext uri="{0D108BD9-81ED-4DB2-BD59-A6C34878D82A}">
                        <a16:rowId xmlns:a16="http://schemas.microsoft.com/office/drawing/2014/main" val="186132405"/>
                      </a:ext>
                    </a:extLst>
                  </a:tr>
                  <a:tr h="673956">
                    <a:tc>
                      <a:txBody>
                        <a:bodyPr/>
                        <a:lstStyle/>
                        <a:p>
                          <a:r>
                            <a:rPr lang="zh-CN" altLang="en-US" dirty="0"/>
                            <a:t>冒出条纹个数</a:t>
                          </a:r>
                          <a:r>
                            <a:rPr lang="en-US" altLang="zh-CN" dirty="0">
                              <a:latin typeface="+mn-ea"/>
                              <a:ea typeface="+mn-ea"/>
                            </a:rPr>
                            <a:t>N2</a:t>
                          </a:r>
                          <a:endParaRPr lang="zh-CN" altLang="en-US" dirty="0">
                            <a:latin typeface="+mn-ea"/>
                            <a:ea typeface="+mn-ea"/>
                          </a:endParaRPr>
                        </a:p>
                      </a:txBody>
                      <a:tcPr/>
                    </a:tc>
                    <a:tc>
                      <a:txBody>
                        <a:bodyPr/>
                        <a:lstStyle/>
                        <a:p>
                          <a:r>
                            <a:rPr lang="en-US" altLang="zh-CN" dirty="0">
                              <a:latin typeface="+mn-ea"/>
                              <a:ea typeface="+mn-ea"/>
                            </a:rPr>
                            <a:t>     250</a:t>
                          </a:r>
                          <a:endParaRPr lang="zh-CN" altLang="en-US" dirty="0">
                            <a:latin typeface="+mn-ea"/>
                            <a:ea typeface="+mn-ea"/>
                          </a:endParaRPr>
                        </a:p>
                      </a:txBody>
                      <a:tcPr/>
                    </a:tc>
                    <a:tc>
                      <a:txBody>
                        <a:bodyPr/>
                        <a:lstStyle/>
                        <a:p>
                          <a:r>
                            <a:rPr lang="en-US" altLang="zh-CN" dirty="0">
                              <a:latin typeface="+mn-ea"/>
                              <a:ea typeface="+mn-ea"/>
                            </a:rPr>
                            <a:t>          300</a:t>
                          </a:r>
                          <a:endParaRPr lang="zh-CN" altLang="en-US" dirty="0">
                            <a:latin typeface="+mn-ea"/>
                            <a:ea typeface="+mn-ea"/>
                          </a:endParaRPr>
                        </a:p>
                      </a:txBody>
                      <a:tcPr/>
                    </a:tc>
                    <a:tc>
                      <a:txBody>
                        <a:bodyPr/>
                        <a:lstStyle/>
                        <a:p>
                          <a:r>
                            <a:rPr lang="en-US" altLang="zh-CN" dirty="0">
                              <a:latin typeface="+mn-ea"/>
                              <a:ea typeface="+mn-ea"/>
                            </a:rPr>
                            <a:t>           350</a:t>
                          </a:r>
                          <a:endParaRPr lang="zh-CN" altLang="en-US" dirty="0">
                            <a:latin typeface="+mn-ea"/>
                            <a:ea typeface="+mn-ea"/>
                          </a:endParaRPr>
                        </a:p>
                      </a:txBody>
                      <a:tcPr/>
                    </a:tc>
                    <a:tc>
                      <a:txBody>
                        <a:bodyPr/>
                        <a:lstStyle/>
                        <a:p>
                          <a:r>
                            <a:rPr lang="en-US" altLang="zh-CN" dirty="0">
                              <a:latin typeface="+mn-ea"/>
                              <a:ea typeface="+mn-ea"/>
                            </a:rPr>
                            <a:t>           400</a:t>
                          </a:r>
                          <a:endParaRPr lang="zh-CN" altLang="en-US" dirty="0">
                            <a:latin typeface="+mn-ea"/>
                            <a:ea typeface="+mn-ea"/>
                          </a:endParaRPr>
                        </a:p>
                      </a:txBody>
                      <a:tcPr/>
                    </a:tc>
                    <a:tc>
                      <a:txBody>
                        <a:bodyPr/>
                        <a:lstStyle/>
                        <a:p>
                          <a:r>
                            <a:rPr lang="en-US" altLang="zh-CN" dirty="0">
                              <a:latin typeface="+mn-ea"/>
                              <a:ea typeface="+mn-ea"/>
                            </a:rPr>
                            <a:t>        450</a:t>
                          </a:r>
                          <a:endParaRPr lang="zh-CN" altLang="en-US" dirty="0">
                            <a:latin typeface="+mn-ea"/>
                            <a:ea typeface="+mn-ea"/>
                          </a:endParaRPr>
                        </a:p>
                      </a:txBody>
                      <a:tcPr/>
                    </a:tc>
                    <a:extLst>
                      <a:ext uri="{0D108BD9-81ED-4DB2-BD59-A6C34878D82A}">
                        <a16:rowId xmlns:a16="http://schemas.microsoft.com/office/drawing/2014/main" val="1890721819"/>
                      </a:ext>
                    </a:extLst>
                  </a:tr>
                  <a:tr h="673956">
                    <a:tc>
                      <a:txBody>
                        <a:bodyPr/>
                        <a:lstStyle/>
                        <a:p>
                          <a:endParaRPr lang="zh-CN"/>
                        </a:p>
                      </a:txBody>
                      <a:tcPr>
                        <a:blipFill>
                          <a:blip r:embed="rId2"/>
                          <a:stretch>
                            <a:fillRect t="-304505" r="-347879" b="-100901"/>
                          </a:stretch>
                        </a:blipFill>
                      </a:tcPr>
                    </a:tc>
                    <a:tc>
                      <a:txBody>
                        <a:bodyPr/>
                        <a:lstStyle/>
                        <a:p>
                          <a:r>
                            <a:rPr lang="en-US" altLang="zh-CN" dirty="0"/>
                            <a:t> 50.18965</a:t>
                          </a:r>
                          <a:endParaRPr lang="zh-CN" altLang="en-US" dirty="0"/>
                        </a:p>
                      </a:txBody>
                      <a:tcPr/>
                    </a:tc>
                    <a:tc>
                      <a:txBody>
                        <a:bodyPr/>
                        <a:lstStyle/>
                        <a:p>
                          <a:r>
                            <a:rPr lang="en-US" altLang="zh-CN" dirty="0"/>
                            <a:t> 50.20557</a:t>
                          </a:r>
                          <a:endParaRPr lang="zh-CN" altLang="en-US" dirty="0"/>
                        </a:p>
                      </a:txBody>
                      <a:tcPr/>
                    </a:tc>
                    <a:tc>
                      <a:txBody>
                        <a:bodyPr/>
                        <a:lstStyle/>
                        <a:p>
                          <a:r>
                            <a:rPr lang="en-US" altLang="zh-CN" dirty="0"/>
                            <a:t> 50.22150</a:t>
                          </a:r>
                          <a:endParaRPr lang="zh-CN" altLang="en-US" dirty="0"/>
                        </a:p>
                      </a:txBody>
                      <a:tcPr/>
                    </a:tc>
                    <a:tc>
                      <a:txBody>
                        <a:bodyPr/>
                        <a:lstStyle/>
                        <a:p>
                          <a:r>
                            <a:rPr lang="en-US" altLang="zh-CN" dirty="0"/>
                            <a:t> 50.23745</a:t>
                          </a:r>
                          <a:endParaRPr lang="zh-CN" altLang="en-US" dirty="0"/>
                        </a:p>
                      </a:txBody>
                      <a:tcPr/>
                    </a:tc>
                    <a:tc>
                      <a:txBody>
                        <a:bodyPr/>
                        <a:lstStyle/>
                        <a:p>
                          <a:r>
                            <a:rPr lang="en-US" altLang="zh-CN" dirty="0"/>
                            <a:t>50.25339</a:t>
                          </a:r>
                          <a:endParaRPr lang="zh-CN" altLang="en-US" dirty="0"/>
                        </a:p>
                      </a:txBody>
                      <a:tcPr/>
                    </a:tc>
                    <a:extLst>
                      <a:ext uri="{0D108BD9-81ED-4DB2-BD59-A6C34878D82A}">
                        <a16:rowId xmlns:a16="http://schemas.microsoft.com/office/drawing/2014/main" val="969763757"/>
                      </a:ext>
                    </a:extLst>
                  </a:tr>
                  <a:tr h="673956">
                    <a:tc>
                      <a:txBody>
                        <a:bodyPr/>
                        <a:lstStyle/>
                        <a:p>
                          <a:endParaRPr lang="zh-CN"/>
                        </a:p>
                      </a:txBody>
                      <a:tcPr>
                        <a:blipFill>
                          <a:blip r:embed="rId2"/>
                          <a:stretch>
                            <a:fillRect t="-404505" r="-347879" b="-901"/>
                          </a:stretch>
                        </a:blipFill>
                      </a:tcPr>
                    </a:tc>
                    <a:tc>
                      <a:txBody>
                        <a:bodyPr/>
                        <a:lstStyle/>
                        <a:p>
                          <a:r>
                            <a:rPr lang="en-US" altLang="zh-CN" dirty="0"/>
                            <a:t> 0.07965</a:t>
                          </a:r>
                          <a:endParaRPr lang="zh-CN" altLang="en-US" dirty="0"/>
                        </a:p>
                      </a:txBody>
                      <a:tcPr/>
                    </a:tc>
                    <a:tc>
                      <a:txBody>
                        <a:bodyPr/>
                        <a:lstStyle/>
                        <a:p>
                          <a:r>
                            <a:rPr lang="en-US" altLang="zh-CN" dirty="0"/>
                            <a:t> 0.07961</a:t>
                          </a:r>
                          <a:endParaRPr lang="zh-CN" altLang="en-US" dirty="0"/>
                        </a:p>
                      </a:txBody>
                      <a:tcPr/>
                    </a:tc>
                    <a:tc>
                      <a:txBody>
                        <a:bodyPr/>
                        <a:lstStyle/>
                        <a:p>
                          <a:r>
                            <a:rPr lang="en-US" altLang="zh-CN" dirty="0"/>
                            <a:t> 0.07964</a:t>
                          </a:r>
                          <a:endParaRPr lang="zh-CN" altLang="en-US" dirty="0"/>
                        </a:p>
                      </a:txBody>
                      <a:tcPr/>
                    </a:tc>
                    <a:tc>
                      <a:txBody>
                        <a:bodyPr/>
                        <a:lstStyle/>
                        <a:p>
                          <a:r>
                            <a:rPr lang="en-US" altLang="zh-CN" dirty="0"/>
                            <a:t> 0.07965</a:t>
                          </a:r>
                          <a:endParaRPr lang="zh-CN" altLang="en-US" dirty="0"/>
                        </a:p>
                      </a:txBody>
                      <a:tcPr/>
                    </a:tc>
                    <a:tc>
                      <a:txBody>
                        <a:bodyPr/>
                        <a:lstStyle/>
                        <a:p>
                          <a:r>
                            <a:rPr lang="en-US" altLang="zh-CN" dirty="0"/>
                            <a:t> 0.07963</a:t>
                          </a:r>
                          <a:endParaRPr lang="zh-CN" altLang="en-US" dirty="0"/>
                        </a:p>
                      </a:txBody>
                      <a:tcPr/>
                    </a:tc>
                    <a:extLst>
                      <a:ext uri="{0D108BD9-81ED-4DB2-BD59-A6C34878D82A}">
                        <a16:rowId xmlns:a16="http://schemas.microsoft.com/office/drawing/2014/main" val="2806716078"/>
                      </a:ext>
                    </a:extLst>
                  </a:tr>
                </a:tbl>
              </a:graphicData>
            </a:graphic>
          </p:graphicFrame>
        </mc:Fallback>
      </mc:AlternateContent>
      <mc:AlternateContent xmlns:mc="http://schemas.openxmlformats.org/markup-compatibility/2006" xmlns:a14="http://schemas.microsoft.com/office/drawing/2010/main">
        <mc:Choice Requires="a14">
          <p:sp>
            <p:nvSpPr>
              <p:cNvPr id="7" name="TextBox 3">
                <a:extLst>
                  <a:ext uri="{FF2B5EF4-FFF2-40B4-BE49-F238E27FC236}">
                    <a16:creationId xmlns:a16="http://schemas.microsoft.com/office/drawing/2014/main" id="{E55F3B19-B9C0-4EB1-97BC-7942E785305A}"/>
                  </a:ext>
                </a:extLst>
              </p:cNvPr>
              <p:cNvSpPr txBox="1"/>
              <p:nvPr/>
            </p:nvSpPr>
            <p:spPr bwMode="auto">
              <a:xfrm>
                <a:off x="4231888" y="5013558"/>
                <a:ext cx="6216151" cy="1697901"/>
              </a:xfrm>
              <a:prstGeom prst="rect">
                <a:avLst/>
              </a:prstGeom>
              <a:noFill/>
            </p:spPr>
            <p:txBody>
              <a:bodyPr wrap="square">
                <a:spAutoFit/>
              </a:bodyPr>
              <a:lstStyle/>
              <a:p>
                <a14:m>
                  <m:oMath xmlns:m="http://schemas.openxmlformats.org/officeDocument/2006/math">
                    <m:acc>
                      <m:accPr>
                        <m:chr m:val="̅"/>
                        <m:ctrlPr>
                          <a:rPr lang="en-US" altLang="zh-CN"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accPr>
                      <m:e>
                        <m:r>
                          <m:rPr>
                            <m:sty m:val="p"/>
                          </m:r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λ</m:t>
                        </m:r>
                      </m:e>
                    </m:acc>
                  </m:oMath>
                </a14:m>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14:m>
                  <m:oMath xmlns:m="http://schemas.openxmlformats.org/officeDocument/2006/math">
                    <m:f>
                      <m:fPr>
                        <m:ctrlPr>
                          <a:rPr lang="en-US" altLang="zh-CN" i="1"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fPr>
                      <m:num>
                        <m:r>
                          <a:rPr lang="en-US" altLang="zh-CN" i="1"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2</m:t>
                        </m:r>
                      </m:num>
                      <m:den>
                        <m:r>
                          <m:rPr>
                            <m:sty m:val="p"/>
                          </m:rPr>
                          <a:rPr lang="el-GR" altLang="zh-CN" b="0" i="0"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Δ</m:t>
                        </m:r>
                        <m:r>
                          <m:rPr>
                            <m:sty m:val="p"/>
                          </m:rPr>
                          <a:rPr lang="en-US" altLang="zh-CN" b="0" i="0"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N</m:t>
                        </m:r>
                      </m:den>
                    </m:f>
                  </m:oMath>
                </a14:m>
                <a:r>
                  <a:rPr lang="el-GR"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Δ</a:t>
                </a:r>
                <a:r>
                  <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d=637.1nm</a:t>
                </a:r>
              </a:p>
              <a:p>
                <a:r>
                  <a:rPr lang="zh-CN" altLang="zh-CN" dirty="0" smtClean="0"/>
                  <a:t>Δλ</a:t>
                </a:r>
                <a:r>
                  <a:rPr lang="en-US" altLang="zh-CN" dirty="0"/>
                  <a:t>=</a:t>
                </a:r>
                <a14:m>
                  <m:oMath xmlns:m="http://schemas.openxmlformats.org/officeDocument/2006/math">
                    <m:rad>
                      <m:radPr>
                        <m:degHide m:val="on"/>
                        <m:ctrlPr>
                          <a:rPr lang="zh-CN" altLang="zh-CN" i="1">
                            <a:latin typeface="Cambria Math" panose="02040503050406030204" pitchFamily="18" charset="0"/>
                          </a:rPr>
                        </m:ctrlPr>
                      </m:radPr>
                      <m:deg/>
                      <m:e>
                        <m:sSup>
                          <m:sSupPr>
                            <m:ctrlPr>
                              <a:rPr lang="zh-CN" altLang="zh-CN" i="1">
                                <a:latin typeface="Cambria Math" panose="02040503050406030204" pitchFamily="18" charset="0"/>
                              </a:rPr>
                            </m:ctrlPr>
                          </m:sSupPr>
                          <m:e>
                            <m:r>
                              <a:rPr lang="en-US" altLang="zh-CN" i="1">
                                <a:latin typeface="Cambria Math" panose="02040503050406030204" pitchFamily="18" charset="0"/>
                              </a:rPr>
                              <m:t>𝑠</m:t>
                            </m:r>
                          </m:e>
                          <m:sup>
                            <m:r>
                              <a:rPr lang="en-US" altLang="zh-CN" i="1">
                                <a:latin typeface="Cambria Math" panose="02040503050406030204" pitchFamily="18" charset="0"/>
                              </a:rPr>
                              <m:t>2</m:t>
                            </m:r>
                          </m:sup>
                        </m:sSup>
                        <m:r>
                          <a:rPr lang="en-US" altLang="zh-CN" i="1">
                            <a:latin typeface="Cambria Math" panose="02040503050406030204" pitchFamily="18" charset="0"/>
                          </a:rPr>
                          <m:t>+2</m:t>
                        </m:r>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𝛥</m:t>
                            </m:r>
                          </m:e>
                          <m:sub>
                            <m:r>
                              <a:rPr lang="zh-CN" altLang="zh-CN" i="1">
                                <a:latin typeface="Cambria Math" panose="02040503050406030204" pitchFamily="18" charset="0"/>
                              </a:rPr>
                              <m:t>仪</m:t>
                            </m:r>
                          </m:sub>
                          <m:sup>
                            <m:r>
                              <a:rPr lang="en-US" altLang="zh-CN" i="1">
                                <a:latin typeface="Cambria Math" panose="02040503050406030204" pitchFamily="18" charset="0"/>
                              </a:rPr>
                              <m:t>2</m:t>
                            </m:r>
                          </m:sup>
                        </m:sSubSup>
                      </m:e>
                    </m:rad>
                  </m:oMath>
                </a14:m>
                <a:r>
                  <a:rPr lang="en-US" altLang="zh-CN" dirty="0"/>
                  <a:t>/75=0.2</a:t>
                </a:r>
                <a14:m>
                  <m:oMath xmlns:m="http://schemas.openxmlformats.org/officeDocument/2006/math">
                    <m:r>
                      <a:rPr lang="en-US" altLang="zh-CN" i="1">
                        <a:latin typeface="Cambria Math" panose="02040503050406030204" pitchFamily="18" charset="0"/>
                      </a:rPr>
                      <m:t>×</m:t>
                    </m:r>
                    <m:sSup>
                      <m:sSupPr>
                        <m:ctrlPr>
                          <a:rPr lang="zh-CN" altLang="zh-CN" i="1">
                            <a:latin typeface="Cambria Math" panose="02040503050406030204" pitchFamily="18" charset="0"/>
                          </a:rPr>
                        </m:ctrlPr>
                      </m:sSupPr>
                      <m:e>
                        <m:r>
                          <a:rPr lang="en-US" altLang="zh-CN" i="1">
                            <a:latin typeface="Cambria Math" panose="02040503050406030204" pitchFamily="18" charset="0"/>
                          </a:rPr>
                          <m:t>10</m:t>
                        </m:r>
                      </m:e>
                      <m:sup>
                        <m:r>
                          <a:rPr lang="zh-CN" altLang="en-US" i="1">
                            <a:latin typeface="Cambria Math" panose="02040503050406030204" pitchFamily="18" charset="0"/>
                          </a:rPr>
                          <m:t>−</m:t>
                        </m:r>
                        <m:r>
                          <a:rPr lang="en-US" altLang="zh-CN" i="1">
                            <a:latin typeface="Cambria Math" panose="02040503050406030204" pitchFamily="18" charset="0"/>
                          </a:rPr>
                          <m:t>9</m:t>
                        </m:r>
                      </m:sup>
                    </m:sSup>
                  </m:oMath>
                </a14:m>
                <a:endParaRPr lang="zh-CN" altLang="zh-CN" dirty="0"/>
              </a:p>
              <a:p>
                <a:r>
                  <a:rPr lang="zh-CN" altLang="zh-CN" dirty="0"/>
                  <a:t>故有λ</a:t>
                </a:r>
                <a:r>
                  <a:rPr lang="en-US" altLang="zh-CN" dirty="0"/>
                  <a:t>=</a:t>
                </a:r>
                <a14:m>
                  <m:oMath xmlns:m="http://schemas.openxmlformats.org/officeDocument/2006/math">
                    <m:acc>
                      <m:accPr>
                        <m:chr m:val="̅"/>
                        <m:ctrlPr>
                          <a:rPr lang="zh-CN" altLang="zh-CN" i="1">
                            <a:latin typeface="Cambria Math" panose="02040503050406030204" pitchFamily="18" charset="0"/>
                          </a:rPr>
                        </m:ctrlPr>
                      </m:accPr>
                      <m:e>
                        <m:r>
                          <a:rPr lang="en-US" altLang="zh-CN" i="1">
                            <a:latin typeface="Cambria Math" panose="02040503050406030204" pitchFamily="18" charset="0"/>
                          </a:rPr>
                          <m:t>𝜆</m:t>
                        </m:r>
                      </m:e>
                    </m:acc>
                    <m:r>
                      <a:rPr lang="en-US" altLang="zh-CN" i="1">
                        <a:latin typeface="Cambria Math" panose="02040503050406030204" pitchFamily="18" charset="0"/>
                      </a:rPr>
                      <m:t>±</m:t>
                    </m:r>
                  </m:oMath>
                </a14:m>
                <a:r>
                  <a:rPr lang="zh-CN" altLang="zh-CN" dirty="0"/>
                  <a:t>Δλ</a:t>
                </a:r>
                <a:r>
                  <a:rPr lang="en-US" altLang="zh-CN" dirty="0"/>
                  <a:t>=</a:t>
                </a:r>
                <a:r>
                  <a:rPr lang="zh-CN" altLang="zh-CN" dirty="0"/>
                  <a:t>（</a:t>
                </a:r>
                <a:r>
                  <a:rPr lang="en-US" altLang="zh-CN" dirty="0"/>
                  <a:t>637.1</a:t>
                </a:r>
                <a14:m>
                  <m:oMath xmlns:m="http://schemas.openxmlformats.org/officeDocument/2006/math">
                    <m:r>
                      <a:rPr lang="en-US" altLang="zh-CN" i="1">
                        <a:latin typeface="Cambria Math" panose="02040503050406030204" pitchFamily="18" charset="0"/>
                      </a:rPr>
                      <m:t>±0.2</m:t>
                    </m:r>
                  </m:oMath>
                </a14:m>
                <a:r>
                  <a:rPr lang="zh-CN" altLang="zh-CN" dirty="0"/>
                  <a:t>）</a:t>
                </a:r>
                <a:r>
                  <a:rPr lang="en-US" altLang="zh-CN" dirty="0"/>
                  <a:t>nm</a:t>
                </a:r>
                <a:endParaRPr lang="zh-CN" altLang="zh-CN" dirty="0"/>
              </a:p>
              <a:p>
                <a:pPr>
                  <a:lnSpc>
                    <a:spcPct val="150000"/>
                  </a:lnSpc>
                  <a:defRPr/>
                </a:pP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mc:Choice>
        <mc:Fallback xmlns="">
          <p:sp>
            <p:nvSpPr>
              <p:cNvPr id="7" name="TextBox 3">
                <a:extLst>
                  <a:ext uri="{FF2B5EF4-FFF2-40B4-BE49-F238E27FC236}">
                    <a16:creationId xmlns:a16="http://schemas.microsoft.com/office/drawing/2014/main" id="{E55F3B19-B9C0-4EB1-97BC-7942E785305A}"/>
                  </a:ext>
                </a:extLst>
              </p:cNvPr>
              <p:cNvSpPr txBox="1">
                <a:spLocks noRot="1" noChangeAspect="1" noMove="1" noResize="1" noEditPoints="1" noAdjustHandles="1" noChangeArrowheads="1" noChangeShapeType="1" noTextEdit="1"/>
              </p:cNvSpPr>
              <p:nvPr/>
            </p:nvSpPr>
            <p:spPr bwMode="auto">
              <a:xfrm>
                <a:off x="4231888" y="5013558"/>
                <a:ext cx="6216151" cy="1697901"/>
              </a:xfrm>
              <a:prstGeom prst="rect">
                <a:avLst/>
              </a:prstGeom>
              <a:blipFill>
                <a:blip r:embed="rId3"/>
                <a:stretch>
                  <a:fillRect l="-78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621512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47255" y="555558"/>
            <a:ext cx="10972800" cy="533400"/>
          </a:xfrm>
        </p:spPr>
        <p:txBody>
          <a:bodyPr/>
          <a:lstStyle/>
          <a:p>
            <a:r>
              <a:rPr lang="zh-CN" altLang="en-US" dirty="0" smtClean="0"/>
              <a:t>误差分析</a:t>
            </a:r>
            <a:endParaRPr lang="zh-CN" altLang="en-US" dirty="0"/>
          </a:p>
        </p:txBody>
      </p:sp>
      <p:sp>
        <p:nvSpPr>
          <p:cNvPr id="7" name="TextBox 3">
            <a:extLst>
              <a:ext uri="{FF2B5EF4-FFF2-40B4-BE49-F238E27FC236}">
                <a16:creationId xmlns:a16="http://schemas.microsoft.com/office/drawing/2014/main" id="{E55F3B19-B9C0-4EB1-97BC-7942E785305A}"/>
              </a:ext>
            </a:extLst>
          </p:cNvPr>
          <p:cNvSpPr txBox="1"/>
          <p:nvPr/>
        </p:nvSpPr>
        <p:spPr bwMode="auto">
          <a:xfrm>
            <a:off x="1492491" y="1976682"/>
            <a:ext cx="4624292" cy="3416320"/>
          </a:xfrm>
          <a:prstGeom prst="rect">
            <a:avLst/>
          </a:prstGeom>
          <a:noFill/>
        </p:spPr>
        <p:txBody>
          <a:bodyPr wrap="square">
            <a:spAutoFit/>
          </a:bodyPr>
          <a:lstStyle/>
          <a:p>
            <a:pPr>
              <a:lnSpc>
                <a:spcPct val="150000"/>
              </a:lnSpc>
            </a:pPr>
            <a:r>
              <a:rPr lang="zh-CN" altLang="zh-CN" kern="0" dirty="0">
                <a:solidFill>
                  <a:schemeClr val="tx1">
                    <a:lumMod val="75000"/>
                    <a:lumOff val="25000"/>
                  </a:schemeClr>
                </a:solidFill>
                <a:latin typeface="微软雅黑" panose="020B0503020204020204" pitchFamily="34" charset="-122"/>
                <a:ea typeface="微软雅黑" panose="020B0503020204020204" pitchFamily="34" charset="-122"/>
              </a:rPr>
              <a:t>经过分析</a:t>
            </a:r>
            <a:r>
              <a:rPr lang="zh-CN" altLang="zh-CN" kern="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rPr>
              <a:t>我们</a:t>
            </a:r>
            <a:r>
              <a:rPr lang="zh-CN" altLang="zh-CN" kern="0" dirty="0" smtClean="0">
                <a:solidFill>
                  <a:schemeClr val="tx1">
                    <a:lumMod val="75000"/>
                    <a:lumOff val="25000"/>
                  </a:schemeClr>
                </a:solidFill>
                <a:latin typeface="微软雅黑" panose="020B0503020204020204" pitchFamily="34" charset="-122"/>
                <a:ea typeface="微软雅黑" panose="020B0503020204020204" pitchFamily="34" charset="-122"/>
              </a:rPr>
              <a:t>总结</a:t>
            </a:r>
            <a:r>
              <a:rPr lang="zh-CN" altLang="zh-CN" kern="0" dirty="0">
                <a:solidFill>
                  <a:schemeClr val="tx1">
                    <a:lumMod val="75000"/>
                    <a:lumOff val="25000"/>
                  </a:schemeClr>
                </a:solidFill>
                <a:latin typeface="微软雅黑" panose="020B0503020204020204" pitchFamily="34" charset="-122"/>
                <a:ea typeface="微软雅黑" panose="020B0503020204020204" pitchFamily="34" charset="-122"/>
              </a:rPr>
              <a:t>了如下几个误差原因：</a:t>
            </a:r>
          </a:p>
          <a:p>
            <a:pPr>
              <a:lnSpc>
                <a:spcPct val="150000"/>
              </a:lnSpc>
            </a:pPr>
            <a:r>
              <a:rPr lang="en-US" altLang="zh-CN" b="1" kern="0"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zh-CN" b="1" kern="0" dirty="0">
                <a:solidFill>
                  <a:schemeClr val="tx1">
                    <a:lumMod val="75000"/>
                    <a:lumOff val="25000"/>
                  </a:schemeClr>
                </a:solidFill>
                <a:latin typeface="微软雅黑" panose="020B0503020204020204" pitchFamily="34" charset="-122"/>
                <a:ea typeface="微软雅黑" panose="020B0503020204020204" pitchFamily="34" charset="-122"/>
              </a:rPr>
              <a:t>条纹带宽。</a:t>
            </a:r>
          </a:p>
          <a:p>
            <a:pPr>
              <a:lnSpc>
                <a:spcPct val="150000"/>
              </a:lnSpc>
            </a:pPr>
            <a:r>
              <a:rPr lang="en-US" altLang="zh-CN" b="1" kern="0"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zh-CN" b="1" kern="0" dirty="0">
                <a:solidFill>
                  <a:schemeClr val="tx1">
                    <a:lumMod val="75000"/>
                    <a:lumOff val="25000"/>
                  </a:schemeClr>
                </a:solidFill>
                <a:latin typeface="微软雅黑" panose="020B0503020204020204" pitchFamily="34" charset="-122"/>
                <a:ea typeface="微软雅黑" panose="020B0503020204020204" pitchFamily="34" charset="-122"/>
              </a:rPr>
              <a:t>人眼观察偏差。</a:t>
            </a:r>
          </a:p>
          <a:p>
            <a:pPr>
              <a:lnSpc>
                <a:spcPct val="150000"/>
              </a:lnSpc>
            </a:pPr>
            <a:r>
              <a:rPr lang="en-US" altLang="zh-CN" b="1" kern="0" dirty="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zh-CN" b="1" kern="0" dirty="0">
                <a:solidFill>
                  <a:schemeClr val="tx1">
                    <a:lumMod val="75000"/>
                    <a:lumOff val="25000"/>
                  </a:schemeClr>
                </a:solidFill>
                <a:latin typeface="微软雅黑" panose="020B0503020204020204" pitchFamily="34" charset="-122"/>
                <a:ea typeface="微软雅黑" panose="020B0503020204020204" pitchFamily="34" charset="-122"/>
              </a:rPr>
              <a:t>波长不是本身不是单色。</a:t>
            </a:r>
          </a:p>
          <a:p>
            <a:pPr>
              <a:lnSpc>
                <a:spcPct val="150000"/>
              </a:lnSpc>
            </a:pPr>
            <a:r>
              <a:rPr lang="en-US" altLang="zh-CN" b="1" kern="0" dirty="0">
                <a:solidFill>
                  <a:schemeClr val="tx1">
                    <a:lumMod val="75000"/>
                    <a:lumOff val="25000"/>
                  </a:schemeClr>
                </a:solidFill>
                <a:latin typeface="微软雅黑" panose="020B0503020204020204" pitchFamily="34" charset="-122"/>
                <a:ea typeface="微软雅黑" panose="020B0503020204020204" pitchFamily="34" charset="-122"/>
              </a:rPr>
              <a:t>4.</a:t>
            </a:r>
            <a:r>
              <a:rPr lang="zh-CN" altLang="zh-CN" b="1" kern="0" dirty="0">
                <a:solidFill>
                  <a:schemeClr val="tx1">
                    <a:lumMod val="75000"/>
                    <a:lumOff val="25000"/>
                  </a:schemeClr>
                </a:solidFill>
                <a:latin typeface="微软雅黑" panose="020B0503020204020204" pitchFamily="34" charset="-122"/>
                <a:ea typeface="微软雅黑" panose="020B0503020204020204" pitchFamily="34" charset="-122"/>
              </a:rPr>
              <a:t>仪器震动和零件空隙</a:t>
            </a:r>
            <a:r>
              <a:rPr lang="zh-CN" altLang="zh-CN" b="1" kern="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b="1" kern="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endParaRPr lang="en-US" altLang="zh-CN" b="1" kern="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zh-CN" kern="0" dirty="0">
                <a:solidFill>
                  <a:schemeClr val="tx1">
                    <a:lumMod val="75000"/>
                    <a:lumOff val="25000"/>
                  </a:schemeClr>
                </a:solidFill>
                <a:latin typeface="微软雅黑" panose="020B0503020204020204" pitchFamily="34" charset="-122"/>
                <a:ea typeface="微软雅黑" panose="020B0503020204020204" pitchFamily="34" charset="-122"/>
              </a:rPr>
              <a:t>这些误差可以后续消除。</a:t>
            </a:r>
          </a:p>
          <a:p>
            <a:pPr>
              <a:lnSpc>
                <a:spcPct val="150000"/>
              </a:lnSpc>
            </a:pPr>
            <a:endParaRPr lang="zh-CN" altLang="zh-CN"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1EF3CCCE-528A-4E7E-A11A-7597064570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5481" y="1088958"/>
            <a:ext cx="3915021" cy="4896206"/>
          </a:xfrm>
          <a:prstGeom prst="rect">
            <a:avLst/>
          </a:prstGeom>
        </p:spPr>
      </p:pic>
    </p:spTree>
    <p:extLst>
      <p:ext uri="{BB962C8B-B14F-4D97-AF65-F5344CB8AC3E}">
        <p14:creationId xmlns:p14="http://schemas.microsoft.com/office/powerpoint/2010/main" val="1362912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62113" y="547728"/>
            <a:ext cx="10972800" cy="533400"/>
          </a:xfrm>
        </p:spPr>
        <p:txBody>
          <a:bodyPr/>
          <a:lstStyle/>
          <a:p>
            <a:pPr algn="l"/>
            <a:r>
              <a:rPr lang="zh-CN" altLang="en-US" dirty="0"/>
              <a:t>钠黄光双线波长差测量</a:t>
            </a:r>
            <a:br>
              <a:rPr lang="zh-CN" altLang="en-US" dirty="0"/>
            </a:br>
            <a:endParaRPr lang="en-US" altLang="zh-CN" dirty="0"/>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02138" y="3035107"/>
            <a:ext cx="4251392" cy="3188544"/>
          </a:xfrm>
          <a:prstGeom prst="rect">
            <a:avLst/>
          </a:prstGeom>
        </p:spPr>
      </p:pic>
      <mc:AlternateContent xmlns:mc="http://schemas.openxmlformats.org/markup-compatibility/2006" xmlns:a14="http://schemas.microsoft.com/office/drawing/2010/main">
        <mc:Choice Requires="a14">
          <p:sp>
            <p:nvSpPr>
              <p:cNvPr id="6" name="TextBox 3">
                <a:extLst>
                  <a:ext uri="{FF2B5EF4-FFF2-40B4-BE49-F238E27FC236}">
                    <a16:creationId xmlns:a16="http://schemas.microsoft.com/office/drawing/2014/main" id="{0A64125C-59EF-4497-94E0-82F4C7BF92B0}"/>
                  </a:ext>
                </a:extLst>
              </p:cNvPr>
              <p:cNvSpPr txBox="1"/>
              <p:nvPr/>
            </p:nvSpPr>
            <p:spPr bwMode="auto">
              <a:xfrm>
                <a:off x="562113" y="2058117"/>
                <a:ext cx="4786818" cy="3599703"/>
              </a:xfrm>
              <a:prstGeom prst="rect">
                <a:avLst/>
              </a:prstGeom>
              <a:noFill/>
            </p:spPr>
            <p:txBody>
              <a:bodyPr wrap="square">
                <a:spAutoFit/>
              </a:bodyPr>
              <a:lstStyle/>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我们利用迈克尔逊干涉仪测量了钠黄光双线的波长差。用毛玻璃覆盖钠黄光使其成为均匀扩展光源，并用其代替激光的位置。从干涉图样清晰到模糊再到最清晰，得到迈克尔逊干涉仪臂刻度移动</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14:m>
                  <m:oMath xmlns:m="http://schemas.openxmlformats.org/officeDocument/2006/math">
                    <m:r>
                      <a:rPr lang="en-US" altLang="zh-CN" b="0" i="0"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                           </m:t>
                    </m:r>
                    <m:r>
                      <m:rPr>
                        <m:sty m:val="p"/>
                      </m:rPr>
                      <a:rPr lang="el-GR" altLang="zh-CN" i="0"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Δ</m:t>
                    </m:r>
                    <m:r>
                      <a:rPr lang="en-US" altLang="zh-CN" i="1"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𝐿</m:t>
                    </m:r>
                    <m:r>
                      <a:rPr lang="en-US" altLang="zh-CN" i="1"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=0.2976</m:t>
                    </m:r>
                    <m:r>
                      <a:rPr lang="en-US" altLang="zh-CN" i="1"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𝑚𝑚</m:t>
                    </m:r>
                  </m:oMath>
                </a14:m>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由公式</a:t>
                </a:r>
                <a14:m>
                  <m:oMath xmlns:m="http://schemas.openxmlformats.org/officeDocument/2006/math">
                    <m:r>
                      <m:rPr>
                        <m:sty m:val="p"/>
                      </m:rPr>
                      <a:rPr lang="el-GR" altLang="zh-CN" i="0"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Δ</m:t>
                    </m:r>
                    <m:r>
                      <a:rPr lang="en-US" altLang="zh-CN" i="1"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𝐿</m:t>
                    </m:r>
                    <m:r>
                      <a:rPr lang="el-GR" altLang="zh-CN" i="1"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m:t>
                    </m:r>
                    <m:f>
                      <m:fPr>
                        <m:ctrlPr>
                          <a:rPr lang="en-US" altLang="zh-CN" b="0" i="1"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fPr>
                      <m:num>
                        <m:sSup>
                          <m:sSupPr>
                            <m:ctrlPr>
                              <a:rPr lang="en-US" altLang="zh-CN" i="1"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pPr>
                          <m:e>
                            <m:r>
                              <a:rPr lang="el-GR" altLang="zh-CN" i="1"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𝜆</m:t>
                            </m:r>
                          </m:e>
                          <m:sup>
                            <m:r>
                              <a:rPr lang="en-US" altLang="zh-CN" i="1"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2</m:t>
                            </m:r>
                          </m:sup>
                        </m:sSup>
                      </m:num>
                      <m:den>
                        <m:r>
                          <m:rPr>
                            <m:sty m:val="p"/>
                          </m:rPr>
                          <a:rPr lang="el-GR" altLang="zh-CN"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Δ</m:t>
                        </m:r>
                        <m:r>
                          <a:rPr lang="el-GR" altLang="zh-CN" i="1"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𝜆</m:t>
                        </m:r>
                      </m:den>
                    </m:f>
                  </m:oMath>
                </a14:m>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p>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计算得</a:t>
                </a:r>
                <a14:m>
                  <m:oMath xmlns:m="http://schemas.openxmlformats.org/officeDocument/2006/math">
                    <m:r>
                      <m:rPr>
                        <m:sty m:val="p"/>
                      </m:rPr>
                      <a:rPr lang="el-GR" altLang="zh-CN" i="0"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Δ</m:t>
                    </m:r>
                    <m:r>
                      <a:rPr lang="el-GR" altLang="zh-CN" i="1" kern="0" dirty="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𝜆</m:t>
                    </m:r>
                    <m:r>
                      <a:rPr lang="en-US" altLang="zh-CN" i="1"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=0.583</m:t>
                    </m:r>
                    <m:r>
                      <a:rPr lang="en-US" altLang="zh-CN" i="1" kern="0" dirty="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𝑛𝑚</m:t>
                    </m:r>
                  </m:oMath>
                </a14:m>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mc:Choice>
        <mc:Fallback xmlns="">
          <p:sp>
            <p:nvSpPr>
              <p:cNvPr id="6" name="TextBox 3">
                <a:extLst>
                  <a:ext uri="{FF2B5EF4-FFF2-40B4-BE49-F238E27FC236}">
                    <a16:creationId xmlns:a16="http://schemas.microsoft.com/office/drawing/2014/main" id="{0A64125C-59EF-4497-94E0-82F4C7BF92B0}"/>
                  </a:ext>
                </a:extLst>
              </p:cNvPr>
              <p:cNvSpPr txBox="1">
                <a:spLocks noRot="1" noChangeAspect="1" noMove="1" noResize="1" noEditPoints="1" noAdjustHandles="1" noChangeArrowheads="1" noChangeShapeType="1" noTextEdit="1"/>
              </p:cNvSpPr>
              <p:nvPr/>
            </p:nvSpPr>
            <p:spPr bwMode="auto">
              <a:xfrm>
                <a:off x="562113" y="2058117"/>
                <a:ext cx="4786818" cy="3599703"/>
              </a:xfrm>
              <a:prstGeom prst="rect">
                <a:avLst/>
              </a:prstGeom>
              <a:blipFill>
                <a:blip r:embed="rId3"/>
                <a:stretch>
                  <a:fillRect l="-1019" r="-1146" b="-1864"/>
                </a:stretch>
              </a:blipFill>
            </p:spPr>
            <p:txBody>
              <a:bodyPr/>
              <a:lstStyle/>
              <a:p>
                <a:r>
                  <a:rPr lang="zh-CN" altLang="en-US">
                    <a:noFill/>
                  </a:rPr>
                  <a:t> </a:t>
                </a:r>
              </a:p>
            </p:txBody>
          </p:sp>
        </mc:Fallback>
      </mc:AlternateContent>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39791" y="1223125"/>
            <a:ext cx="5695122" cy="1669985"/>
          </a:xfrm>
          <a:prstGeom prst="rect">
            <a:avLst/>
          </a:prstGeom>
        </p:spPr>
      </p:pic>
    </p:spTree>
    <p:extLst>
      <p:ext uri="{BB962C8B-B14F-4D97-AF65-F5344CB8AC3E}">
        <p14:creationId xmlns:p14="http://schemas.microsoft.com/office/powerpoint/2010/main" val="2874899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62113" y="547728"/>
            <a:ext cx="10972800" cy="533400"/>
          </a:xfrm>
        </p:spPr>
        <p:txBody>
          <a:bodyPr/>
          <a:lstStyle/>
          <a:p>
            <a:pPr algn="l"/>
            <a:r>
              <a:rPr lang="zh-CN" altLang="en-US" dirty="0"/>
              <a:t>白光等厚干涉图样</a:t>
            </a:r>
            <a:br>
              <a:rPr lang="zh-CN" altLang="en-US" dirty="0"/>
            </a:br>
            <a:endParaRPr lang="en-US" altLang="zh-CN" dirty="0"/>
          </a:p>
        </p:txBody>
      </p:sp>
      <p:sp>
        <p:nvSpPr>
          <p:cNvPr id="6" name="TextBox 3">
            <a:extLst>
              <a:ext uri="{FF2B5EF4-FFF2-40B4-BE49-F238E27FC236}">
                <a16:creationId xmlns:a16="http://schemas.microsoft.com/office/drawing/2014/main" id="{0A64125C-59EF-4497-94E0-82F4C7BF92B0}"/>
              </a:ext>
            </a:extLst>
          </p:cNvPr>
          <p:cNvSpPr txBox="1"/>
          <p:nvPr/>
        </p:nvSpPr>
        <p:spPr bwMode="auto">
          <a:xfrm>
            <a:off x="741569" y="2003643"/>
            <a:ext cx="10613887" cy="1338828"/>
          </a:xfrm>
          <a:prstGeom prst="rect">
            <a:avLst/>
          </a:prstGeom>
          <a:noFill/>
        </p:spPr>
        <p:txBody>
          <a:bodyPr wrap="square">
            <a:spAutoFit/>
          </a:bodyPr>
          <a:lstStyle/>
          <a:p>
            <a:pPr>
              <a:lnSpc>
                <a:spcPct val="150000"/>
              </a:lnSpc>
              <a:defRPr/>
            </a:pP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用</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白光替换钠黄光的位置，在入射光为平行的情况下，当</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M_1</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M_2</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两平面镜不完全垂直时候，等厚干涉的图样时等距离的明暗相间的直条纹。而笔者观测的白光并非单色光，故产生的图样是</a:t>
            </a:r>
            <a:r>
              <a:rPr lang="zh-CN" altLang="en-US" b="1"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不同颜色的单色光的干涉条纹相叠加</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得到的。</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1916583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62113" y="547728"/>
            <a:ext cx="10972800" cy="533400"/>
          </a:xfrm>
        </p:spPr>
        <p:txBody>
          <a:bodyPr/>
          <a:lstStyle/>
          <a:p>
            <a:pPr algn="l"/>
            <a:r>
              <a:rPr lang="zh-CN" altLang="en-US" dirty="0"/>
              <a:t>白光等厚干涉图样</a:t>
            </a:r>
            <a:br>
              <a:rPr lang="zh-CN" altLang="en-US" dirty="0"/>
            </a:br>
            <a:endParaRPr lang="en-US" altLang="zh-CN" dirty="0"/>
          </a:p>
        </p:txBody>
      </p:sp>
      <p:sp>
        <p:nvSpPr>
          <p:cNvPr id="6" name="TextBox 3">
            <a:extLst>
              <a:ext uri="{FF2B5EF4-FFF2-40B4-BE49-F238E27FC236}">
                <a16:creationId xmlns:a16="http://schemas.microsoft.com/office/drawing/2014/main" id="{0A64125C-59EF-4497-94E0-82F4C7BF92B0}"/>
              </a:ext>
            </a:extLst>
          </p:cNvPr>
          <p:cNvSpPr txBox="1"/>
          <p:nvPr/>
        </p:nvSpPr>
        <p:spPr bwMode="auto">
          <a:xfrm>
            <a:off x="562113" y="2576298"/>
            <a:ext cx="4786818" cy="1705403"/>
          </a:xfrm>
          <a:prstGeom prst="rect">
            <a:avLst/>
          </a:prstGeom>
          <a:noFill/>
        </p:spPr>
        <p:txBody>
          <a:bodyPr wrap="square">
            <a:spAutoFit/>
          </a:bodyPr>
          <a:lstStyle/>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以上的探究都是关于等倾干涉的。在最初调节的基础上，稍稍调节</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M2</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的倾斜角度，可以得到等厚干涉的条纹。右图即为我们调节出的白光干涉的图样。</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7" name="图片 6">
            <a:extLst>
              <a:ext uri="{FF2B5EF4-FFF2-40B4-BE49-F238E27FC236}">
                <a16:creationId xmlns:a16="http://schemas.microsoft.com/office/drawing/2014/main" id="{267BD2E8-A29A-4578-BCCB-0F56798B7FF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318" t="-5797" r="2318" b="33062"/>
          <a:stretch/>
        </p:blipFill>
        <p:spPr>
          <a:xfrm>
            <a:off x="5624765" y="889047"/>
            <a:ext cx="5240156" cy="5079906"/>
          </a:xfrm>
          <a:prstGeom prst="rect">
            <a:avLst/>
          </a:prstGeom>
        </p:spPr>
      </p:pic>
    </p:spTree>
    <p:extLst>
      <p:ext uri="{BB962C8B-B14F-4D97-AF65-F5344CB8AC3E}">
        <p14:creationId xmlns:p14="http://schemas.microsoft.com/office/powerpoint/2010/main" val="4208468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8222" y="501546"/>
            <a:ext cx="10972800" cy="533400"/>
          </a:xfrm>
        </p:spPr>
        <p:txBody>
          <a:bodyPr/>
          <a:lstStyle/>
          <a:p>
            <a:r>
              <a:rPr lang="zh-CN" altLang="en-US" dirty="0"/>
              <a:t>微振动测量方案初步讨论</a:t>
            </a:r>
            <a:br>
              <a:rPr lang="zh-CN" altLang="en-US" dirty="0"/>
            </a:br>
            <a:endParaRPr lang="en-US" altLang="zh-CN" dirty="0"/>
          </a:p>
        </p:txBody>
      </p:sp>
      <p:sp>
        <p:nvSpPr>
          <p:cNvPr id="6" name="TextBox 3">
            <a:extLst>
              <a:ext uri="{FF2B5EF4-FFF2-40B4-BE49-F238E27FC236}">
                <a16:creationId xmlns:a16="http://schemas.microsoft.com/office/drawing/2014/main" id="{0A64125C-59EF-4497-94E0-82F4C7BF92B0}"/>
              </a:ext>
            </a:extLst>
          </p:cNvPr>
          <p:cNvSpPr txBox="1"/>
          <p:nvPr/>
        </p:nvSpPr>
        <p:spPr bwMode="auto">
          <a:xfrm>
            <a:off x="727714" y="1828152"/>
            <a:ext cx="10493815" cy="1338828"/>
          </a:xfrm>
          <a:prstGeom prst="rect">
            <a:avLst/>
          </a:prstGeom>
          <a:noFill/>
        </p:spPr>
        <p:txBody>
          <a:bodyPr wrap="square">
            <a:spAutoFit/>
          </a:bodyPr>
          <a:lstStyle/>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笔者</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偶然发现，手敲桌子的振动可以影响到干涉图样。迈克尔逊干涉仪具有极高的灵敏度，可以看到亮环</a:t>
            </a:r>
            <a:r>
              <a:rPr lang="zh-CN" altLang="en-US" b="1"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有一定规律的吞吐，每振动一次，亮环吞吐振动，且持续衰减，</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这意味着可以进行微振动的测量。为了简化，计划定为测量等周期振动的的周期。</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789009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8222" y="501546"/>
            <a:ext cx="10972800" cy="533400"/>
          </a:xfrm>
        </p:spPr>
        <p:txBody>
          <a:bodyPr/>
          <a:lstStyle/>
          <a:p>
            <a:r>
              <a:rPr lang="zh-CN" altLang="en-US" dirty="0"/>
              <a:t>微振动测量方案初步讨论</a:t>
            </a:r>
            <a:br>
              <a:rPr lang="zh-CN" altLang="en-US" dirty="0"/>
            </a:br>
            <a:endParaRPr lang="en-US" altLang="zh-CN" dirty="0"/>
          </a:p>
        </p:txBody>
      </p:sp>
      <p:sp>
        <p:nvSpPr>
          <p:cNvPr id="6" name="TextBox 3">
            <a:extLst>
              <a:ext uri="{FF2B5EF4-FFF2-40B4-BE49-F238E27FC236}">
                <a16:creationId xmlns:a16="http://schemas.microsoft.com/office/drawing/2014/main" id="{0A64125C-59EF-4497-94E0-82F4C7BF92B0}"/>
              </a:ext>
            </a:extLst>
          </p:cNvPr>
          <p:cNvSpPr txBox="1"/>
          <p:nvPr/>
        </p:nvSpPr>
        <p:spPr bwMode="auto">
          <a:xfrm>
            <a:off x="1050988" y="2297841"/>
            <a:ext cx="4620139" cy="2585323"/>
          </a:xfrm>
          <a:prstGeom prst="rect">
            <a:avLst/>
          </a:prstGeom>
          <a:noFill/>
        </p:spPr>
        <p:txBody>
          <a:bodyPr wrap="square">
            <a:spAutoFit/>
          </a:bodyPr>
          <a:lstStyle/>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笔者</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计划将手机作为振动源，产生规律振动，通过桌子传导振动给迈克尔逊干涉仪，来测量手机进行等周期振动的的周期。每次观察到光环振动极大点，掐表计振动一次。如此测量</a:t>
            </a: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4" name="Picture 6">
            <a:extLst>
              <a:ext uri="{FF2B5EF4-FFF2-40B4-BE49-F238E27FC236}">
                <a16:creationId xmlns:a16="http://schemas.microsoft.com/office/drawing/2014/main" id="{DF64E1AE-BA8B-4606-87B2-E991D7C43C5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529" t="15211" r="31085" b="33553"/>
          <a:stretch/>
        </p:blipFill>
        <p:spPr bwMode="auto">
          <a:xfrm>
            <a:off x="6400800" y="1209964"/>
            <a:ext cx="4147126" cy="4396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3912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8222" y="501546"/>
            <a:ext cx="10972800" cy="533400"/>
          </a:xfrm>
        </p:spPr>
        <p:txBody>
          <a:bodyPr/>
          <a:lstStyle/>
          <a:p>
            <a:r>
              <a:rPr lang="zh-CN" altLang="en-US" dirty="0"/>
              <a:t>微振动测量方案初步讨论</a:t>
            </a:r>
            <a:br>
              <a:rPr lang="zh-CN" altLang="en-US" dirty="0"/>
            </a:br>
            <a:endParaRPr lang="en-US" altLang="zh-CN" dirty="0"/>
          </a:p>
        </p:txBody>
      </p:sp>
      <p:sp>
        <p:nvSpPr>
          <p:cNvPr id="6" name="TextBox 3">
            <a:extLst>
              <a:ext uri="{FF2B5EF4-FFF2-40B4-BE49-F238E27FC236}">
                <a16:creationId xmlns:a16="http://schemas.microsoft.com/office/drawing/2014/main" id="{0A64125C-59EF-4497-94E0-82F4C7BF92B0}"/>
              </a:ext>
            </a:extLst>
          </p:cNvPr>
          <p:cNvSpPr txBox="1"/>
          <p:nvPr/>
        </p:nvSpPr>
        <p:spPr bwMode="auto">
          <a:xfrm>
            <a:off x="727714" y="1828152"/>
            <a:ext cx="10493815" cy="1754326"/>
          </a:xfrm>
          <a:prstGeom prst="rect">
            <a:avLst/>
          </a:prstGeom>
          <a:noFill/>
        </p:spPr>
        <p:txBody>
          <a:bodyPr wrap="square">
            <a:spAutoFit/>
          </a:bodyPr>
          <a:lstStyle/>
          <a:p>
            <a:pPr>
              <a:lnSpc>
                <a:spcPct val="150000"/>
              </a:lnSpc>
              <a:defRPr/>
            </a:pP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这</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自然是个很简单的模型，但是复杂化后推广到信息采集后就具有非常重要的地位，比如</a:t>
            </a:r>
            <a:r>
              <a:rPr lang="zh-CN" altLang="en-US" b="1"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防盗、防窃听</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等问题解决都是基于这种模型搭建起的，也很值得深入推广研究。</a:t>
            </a:r>
          </a:p>
          <a:p>
            <a:pPr>
              <a:lnSpc>
                <a:spcPct val="150000"/>
              </a:lnSpc>
              <a:defRPr/>
            </a:pP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笔者由于学期末最后时间紧迫的原因，原计划对声音进行振动信息采集，但由于时间问题只能提出测量方案。如今后有机会，将利用迈克尔逊干涉仪定量测量微小振动频率。</a:t>
            </a:r>
          </a:p>
        </p:txBody>
      </p:sp>
    </p:spTree>
    <p:extLst>
      <p:ext uri="{BB962C8B-B14F-4D97-AF65-F5344CB8AC3E}">
        <p14:creationId xmlns:p14="http://schemas.microsoft.com/office/powerpoint/2010/main" val="2709566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6" y="0"/>
            <a:ext cx="5892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17511" y="2059615"/>
            <a:ext cx="5013408" cy="2585652"/>
          </a:xfrm>
          <a:prstGeom prst="rect">
            <a:avLst/>
          </a:prstGeom>
        </p:spPr>
      </p:pic>
      <p:sp>
        <p:nvSpPr>
          <p:cNvPr id="47" name="矩形 46"/>
          <p:cNvSpPr/>
          <p:nvPr/>
        </p:nvSpPr>
        <p:spPr bwMode="auto">
          <a:xfrm rot="5400000" flipV="1">
            <a:off x="1870073" y="-1870071"/>
            <a:ext cx="1238251" cy="4978398"/>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879593" y="3759200"/>
            <a:ext cx="1219201" cy="4978399"/>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381358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p:cNvSpPr/>
          <p:nvPr/>
        </p:nvSpPr>
        <p:spPr>
          <a:xfrm>
            <a:off x="6914456" y="2317774"/>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nvSpPr>
        <p:spPr>
          <a:xfrm>
            <a:off x="7939291" y="2275058"/>
            <a:ext cx="1210588"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2000" b="1" dirty="0" smtClean="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实验目标</a:t>
            </a:r>
            <a:endPar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矩形 73"/>
          <p:cNvSpPr/>
          <p:nvPr/>
        </p:nvSpPr>
        <p:spPr>
          <a:xfrm>
            <a:off x="6914456" y="3013911"/>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nvSpPr>
        <p:spPr>
          <a:xfrm>
            <a:off x="7939291" y="3670862"/>
            <a:ext cx="1980029"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现象观测与计算</a:t>
            </a:r>
            <a:endParaRPr lang="zh-CN"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矩形 75"/>
          <p:cNvSpPr/>
          <p:nvPr/>
        </p:nvSpPr>
        <p:spPr>
          <a:xfrm>
            <a:off x="6931232" y="3713325"/>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矩形 77"/>
          <p:cNvSpPr/>
          <p:nvPr/>
        </p:nvSpPr>
        <p:spPr>
          <a:xfrm>
            <a:off x="6914456" y="4409462"/>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latin typeface="微软雅黑" panose="020B0503020204020204" pitchFamily="34" charset="-122"/>
                <a:ea typeface="微软雅黑" panose="020B0503020204020204" pitchFamily="34" charset="-122"/>
                <a:sym typeface="微软雅黑" panose="020B0503020204020204" pitchFamily="34" charset="-122"/>
              </a:rPr>
              <a:t>4</a:t>
            </a:r>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矩形 78"/>
          <p:cNvSpPr/>
          <p:nvPr/>
        </p:nvSpPr>
        <p:spPr>
          <a:xfrm>
            <a:off x="7923978" y="4368472"/>
            <a:ext cx="1452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总结与分析</a:t>
            </a:r>
          </a:p>
        </p:txBody>
      </p:sp>
      <p:sp>
        <p:nvSpPr>
          <p:cNvPr id="24" name="文本框 23"/>
          <p:cNvSpPr txBox="1"/>
          <p:nvPr/>
        </p:nvSpPr>
        <p:spPr>
          <a:xfrm>
            <a:off x="6000054" y="1381424"/>
            <a:ext cx="3847848" cy="646331"/>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zh-CN" altLang="en-US" sz="3600" dirty="0">
                <a:sym typeface="微软雅黑" panose="020B0503020204020204" pitchFamily="34" charset="-122"/>
              </a:rPr>
              <a:t>目录 </a:t>
            </a:r>
            <a:r>
              <a:rPr lang="en-US" altLang="zh-CN" sz="3600" dirty="0">
                <a:sym typeface="微软雅黑" panose="020B0503020204020204" pitchFamily="34" charset="-122"/>
              </a:rPr>
              <a:t>| CONTENT</a:t>
            </a:r>
          </a:p>
        </p:txBody>
      </p:sp>
      <p:pic>
        <p:nvPicPr>
          <p:cNvPr id="6" name="图片 5"/>
          <p:cNvPicPr/>
          <p:nvPr/>
        </p:nvPicPr>
        <p:blipFill>
          <a:blip r:embed="rId4" cstate="print">
            <a:extLst>
              <a:ext uri="{28A0092B-C50C-407E-A947-70E740481C1C}">
                <a14:useLocalDpi xmlns:a14="http://schemas.microsoft.com/office/drawing/2010/main" val="0"/>
              </a:ext>
            </a:extLst>
          </a:blip>
          <a:stretch>
            <a:fillRect/>
          </a:stretch>
        </p:blipFill>
        <p:spPr>
          <a:xfrm>
            <a:off x="10078403" y="308267"/>
            <a:ext cx="1397000" cy="1397000"/>
          </a:xfrm>
          <a:prstGeom prst="rect">
            <a:avLst/>
          </a:prstGeom>
        </p:spPr>
      </p:pic>
      <p:sp>
        <p:nvSpPr>
          <p:cNvPr id="26" name="矩形 25"/>
          <p:cNvSpPr/>
          <p:nvPr/>
        </p:nvSpPr>
        <p:spPr>
          <a:xfrm>
            <a:off x="7939291" y="2975644"/>
            <a:ext cx="1210588"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仪器调节</a:t>
            </a:r>
          </a:p>
        </p:txBody>
      </p:sp>
    </p:spTree>
    <p:extLst>
      <p:ext uri="{BB962C8B-B14F-4D97-AF65-F5344CB8AC3E}">
        <p14:creationId xmlns:p14="http://schemas.microsoft.com/office/powerpoint/2010/main" val="9762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6" y="0"/>
            <a:ext cx="5892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17511" y="2059615"/>
            <a:ext cx="5013408" cy="2585652"/>
          </a:xfrm>
          <a:prstGeom prst="rect">
            <a:avLst/>
          </a:prstGeom>
        </p:spPr>
      </p:pic>
      <p:sp>
        <p:nvSpPr>
          <p:cNvPr id="47" name="矩形 46"/>
          <p:cNvSpPr/>
          <p:nvPr/>
        </p:nvSpPr>
        <p:spPr bwMode="auto">
          <a:xfrm rot="5400000" flipV="1">
            <a:off x="1870073" y="-1870071"/>
            <a:ext cx="1238251" cy="4978398"/>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8" name="矩形 37"/>
          <p:cNvSpPr/>
          <p:nvPr/>
        </p:nvSpPr>
        <p:spPr bwMode="auto">
          <a:xfrm rot="5400000">
            <a:off x="1879593" y="3759200"/>
            <a:ext cx="1219201" cy="4978399"/>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grpSp>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4" name="任意多边形 43"/>
          <p:cNvSpPr/>
          <p:nvPr/>
        </p:nvSpPr>
        <p:spPr>
          <a:xfrm rot="16200000">
            <a:off x="381358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2" name="矩形 71"/>
          <p:cNvSpPr/>
          <p:nvPr/>
        </p:nvSpPr>
        <p:spPr>
          <a:xfrm>
            <a:off x="6914456" y="2317774"/>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1</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3" name="矩形 72"/>
          <p:cNvSpPr/>
          <p:nvPr/>
        </p:nvSpPr>
        <p:spPr>
          <a:xfrm>
            <a:off x="7939291" y="2275058"/>
            <a:ext cx="1210588"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lvl="0">
              <a:defRPr/>
            </a:pPr>
            <a:r>
              <a:rPr lang="zh-CN" altLang="en-US" sz="2000" b="1" dirty="0">
                <a:solidFill>
                  <a:prstClr val="black">
                    <a:lumMod val="50000"/>
                    <a:lumOff val="50000"/>
                  </a:prstClr>
                </a:solidFill>
                <a:latin typeface="微软雅黑" panose="020B0503020204020204" pitchFamily="34" charset="-122"/>
                <a:ea typeface="微软雅黑" panose="020B0503020204020204" pitchFamily="34" charset="-122"/>
                <a:sym typeface="微软雅黑" panose="020B0503020204020204" pitchFamily="34" charset="-122"/>
              </a:rPr>
              <a:t>实验目标</a:t>
            </a:r>
          </a:p>
        </p:txBody>
      </p:sp>
      <p:sp>
        <p:nvSpPr>
          <p:cNvPr id="74" name="矩形 73"/>
          <p:cNvSpPr/>
          <p:nvPr/>
        </p:nvSpPr>
        <p:spPr>
          <a:xfrm>
            <a:off x="6914456" y="3013911"/>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2</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5" name="矩形 74"/>
          <p:cNvSpPr/>
          <p:nvPr/>
        </p:nvSpPr>
        <p:spPr>
          <a:xfrm>
            <a:off x="7939291" y="3670862"/>
            <a:ext cx="1980029"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defRPr/>
            </a:pP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现象观测与计算</a:t>
            </a:r>
          </a:p>
        </p:txBody>
      </p:sp>
      <p:sp>
        <p:nvSpPr>
          <p:cNvPr id="76" name="矩形 75"/>
          <p:cNvSpPr/>
          <p:nvPr/>
        </p:nvSpPr>
        <p:spPr>
          <a:xfrm>
            <a:off x="6913066" y="4448765"/>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0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4</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7" name="矩形 76"/>
          <p:cNvSpPr/>
          <p:nvPr/>
        </p:nvSpPr>
        <p:spPr>
          <a:xfrm>
            <a:off x="7939291" y="4366080"/>
            <a:ext cx="1467068"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defRPr/>
            </a:pPr>
            <a:r>
              <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总结与分析</a:t>
            </a:r>
          </a:p>
        </p:txBody>
      </p:sp>
      <p:sp>
        <p:nvSpPr>
          <p:cNvPr id="78" name="矩形 77"/>
          <p:cNvSpPr/>
          <p:nvPr/>
        </p:nvSpPr>
        <p:spPr>
          <a:xfrm>
            <a:off x="6914455" y="3754171"/>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0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3</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4" name="文本框 23"/>
          <p:cNvSpPr txBox="1"/>
          <p:nvPr/>
        </p:nvSpPr>
        <p:spPr>
          <a:xfrm>
            <a:off x="6000054" y="1381424"/>
            <a:ext cx="3847848" cy="646331"/>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pPr marL="0" marR="0" lvl="0" indent="0" algn="l" defTabSz="914400" rtl="0" eaLnBrk="0" fontAlgn="auto" latinLnBrk="0" hangingPunct="0">
              <a:lnSpc>
                <a:spcPct val="10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srgbClr val="014CA8"/>
                </a:solidFill>
                <a:effectLst/>
                <a:uLnTx/>
                <a:uFillTx/>
                <a:latin typeface="微软雅黑" panose="020B0503020204020204" pitchFamily="34" charset="-122"/>
                <a:ea typeface="微软雅黑" panose="020B0503020204020204" pitchFamily="34" charset="-122"/>
                <a:cs typeface="+mj-cs"/>
                <a:sym typeface="微软雅黑" panose="020B0503020204020204" pitchFamily="34" charset="-122"/>
              </a:rPr>
              <a:t>目录 </a:t>
            </a:r>
            <a:r>
              <a:rPr kumimoji="0" lang="en-US" altLang="zh-CN" sz="3600" b="1" i="0" u="none" strike="noStrike" kern="1200" cap="none" spc="0" normalizeH="0" baseline="0" noProof="0" dirty="0">
                <a:ln>
                  <a:noFill/>
                </a:ln>
                <a:solidFill>
                  <a:srgbClr val="014CA8"/>
                </a:solidFill>
                <a:effectLst/>
                <a:uLnTx/>
                <a:uFillTx/>
                <a:latin typeface="微软雅黑" panose="020B0503020204020204" pitchFamily="34" charset="-122"/>
                <a:ea typeface="微软雅黑" panose="020B0503020204020204" pitchFamily="34" charset="-122"/>
                <a:cs typeface="+mj-cs"/>
                <a:sym typeface="微软雅黑" panose="020B0503020204020204" pitchFamily="34" charset="-122"/>
              </a:rPr>
              <a:t>| CONTENT</a:t>
            </a:r>
          </a:p>
        </p:txBody>
      </p:sp>
      <p:pic>
        <p:nvPicPr>
          <p:cNvPr id="6" name="图片 5"/>
          <p:cNvPicPr/>
          <p:nvPr/>
        </p:nvPicPr>
        <p:blipFill>
          <a:blip r:embed="rId4" cstate="print">
            <a:extLst>
              <a:ext uri="{28A0092B-C50C-407E-A947-70E740481C1C}">
                <a14:useLocalDpi xmlns:a14="http://schemas.microsoft.com/office/drawing/2010/main" val="0"/>
              </a:ext>
            </a:extLst>
          </a:blip>
          <a:stretch>
            <a:fillRect/>
          </a:stretch>
        </p:blipFill>
        <p:spPr>
          <a:xfrm>
            <a:off x="10078403" y="308267"/>
            <a:ext cx="1397000" cy="1397000"/>
          </a:xfrm>
          <a:prstGeom prst="rect">
            <a:avLst/>
          </a:prstGeom>
        </p:spPr>
      </p:pic>
      <p:sp>
        <p:nvSpPr>
          <p:cNvPr id="26" name="矩形 25"/>
          <p:cNvSpPr/>
          <p:nvPr/>
        </p:nvSpPr>
        <p:spPr>
          <a:xfrm>
            <a:off x="7939291" y="2975644"/>
            <a:ext cx="1210588"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chemeClr val="tx1">
                    <a:lumMod val="50000"/>
                    <a:lumOff val="50000"/>
                  </a:schemeClr>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仪器调节</a:t>
            </a:r>
          </a:p>
        </p:txBody>
      </p:sp>
    </p:spTree>
    <p:extLst>
      <p:ext uri="{BB962C8B-B14F-4D97-AF65-F5344CB8AC3E}">
        <p14:creationId xmlns:p14="http://schemas.microsoft.com/office/powerpoint/2010/main" val="119622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62113" y="547728"/>
            <a:ext cx="10972800" cy="533400"/>
          </a:xfrm>
        </p:spPr>
        <p:txBody>
          <a:bodyPr/>
          <a:lstStyle/>
          <a:p>
            <a:pPr algn="l"/>
            <a:r>
              <a:rPr lang="zh-CN" altLang="en-US" dirty="0"/>
              <a:t>总结</a:t>
            </a:r>
            <a:endParaRPr lang="en-US" altLang="zh-CN" dirty="0"/>
          </a:p>
        </p:txBody>
      </p:sp>
      <p:sp>
        <p:nvSpPr>
          <p:cNvPr id="5" name="TextBox 3">
            <a:extLst>
              <a:ext uri="{FF2B5EF4-FFF2-40B4-BE49-F238E27FC236}">
                <a16:creationId xmlns:a16="http://schemas.microsoft.com/office/drawing/2014/main" id="{1684F0DC-EB62-44E2-92CF-EA21A51BE54B}"/>
              </a:ext>
            </a:extLst>
          </p:cNvPr>
          <p:cNvSpPr txBox="1"/>
          <p:nvPr/>
        </p:nvSpPr>
        <p:spPr bwMode="auto">
          <a:xfrm>
            <a:off x="1026456" y="1668365"/>
            <a:ext cx="9996350" cy="1705403"/>
          </a:xfrm>
          <a:prstGeom prst="rect">
            <a:avLst/>
          </a:prstGeom>
          <a:noFill/>
        </p:spPr>
        <p:txBody>
          <a:bodyPr wrap="square">
            <a:spAutoFit/>
          </a:bodyPr>
          <a:lstStyle/>
          <a:p>
            <a:pPr>
              <a:lnSpc>
                <a:spcPct val="150000"/>
              </a:lnSpc>
              <a:defRPr/>
            </a:pPr>
            <a:r>
              <a:rPr lang="en-US"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本实验笔者初步探究了迈克尔逊干涉仪的特性和用法，成功测量了激光波长、钠黄光双线波长差、观测白光等厚干涉。原本计划将以微小振动位课题进行更深入的研究，但由于学期末最后时间原因，无法完成。如今后有机会，将利用迈克尔逊干涉仪的特性完善相应工作。</a:t>
            </a:r>
          </a:p>
          <a:p>
            <a:pPr>
              <a:lnSpc>
                <a:spcPct val="150000"/>
              </a:lnSpc>
              <a:defRPr/>
            </a:pP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206116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62113" y="547728"/>
            <a:ext cx="10972800" cy="533400"/>
          </a:xfrm>
        </p:spPr>
        <p:txBody>
          <a:bodyPr/>
          <a:lstStyle/>
          <a:p>
            <a:pPr algn="l"/>
            <a:r>
              <a:rPr lang="zh-CN" altLang="en-US" dirty="0"/>
              <a:t>致谢</a:t>
            </a:r>
            <a:endParaRPr lang="en-US" altLang="zh-CN" dirty="0"/>
          </a:p>
        </p:txBody>
      </p:sp>
      <p:sp>
        <p:nvSpPr>
          <p:cNvPr id="5" name="TextBox 3">
            <a:extLst>
              <a:ext uri="{FF2B5EF4-FFF2-40B4-BE49-F238E27FC236}">
                <a16:creationId xmlns:a16="http://schemas.microsoft.com/office/drawing/2014/main" id="{1684F0DC-EB62-44E2-92CF-EA21A51BE54B}"/>
              </a:ext>
            </a:extLst>
          </p:cNvPr>
          <p:cNvSpPr txBox="1"/>
          <p:nvPr/>
        </p:nvSpPr>
        <p:spPr bwMode="auto">
          <a:xfrm>
            <a:off x="1026456" y="1668365"/>
            <a:ext cx="9996350" cy="3831818"/>
          </a:xfrm>
          <a:prstGeom prst="rect">
            <a:avLst/>
          </a:prstGeom>
          <a:noFill/>
        </p:spPr>
        <p:txBody>
          <a:bodyPr wrap="square">
            <a:spAutoFit/>
          </a:bodyPr>
          <a:lstStyle/>
          <a:p>
            <a:pPr indent="266700" algn="l">
              <a:lnSpc>
                <a:spcPct val="150000"/>
              </a:lnSpc>
            </a:pP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   </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本设计实验至此已经圆满结束！</a:t>
            </a:r>
          </a:p>
          <a:p>
            <a:pPr algn="l">
              <a:lnSpc>
                <a:spcPct val="150000"/>
              </a:lnSpc>
            </a:pP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    </a:t>
            </a:r>
            <a:r>
              <a:rPr lang="en-US" altLang="zh-CN" kern="100" dirty="0" smtClean="0">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800" kern="100" dirty="0" smtClean="0">
                <a:effectLst/>
                <a:latin typeface="微软雅黑" panose="020B0503020204020204" pitchFamily="34" charset="-122"/>
                <a:ea typeface="微软雅黑" panose="020B0503020204020204" pitchFamily="34" charset="-122"/>
                <a:cs typeface="Times New Roman" panose="02020603050405020304" pitchFamily="18" charset="0"/>
              </a:rPr>
              <a:t>通过</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本次实验，笔者锻炼了文献调查的能力，实际操作了迈克尔逊干涉仪的调节，也有助于光学同步课堂的学习。笔者谨慎选材，校准光路，掌握了对迈克尔逊光学系统的搭建能力。最后多次测量，准确得到了激光波长、钠黄光双线波长差和白光等厚干涉图样，激发了笔者对光学学习的兴趣。</a:t>
            </a:r>
          </a:p>
          <a:p>
            <a:pPr algn="l">
              <a:lnSpc>
                <a:spcPct val="150000"/>
              </a:lnSpc>
            </a:pPr>
            <a:r>
              <a:rPr lang="en-US" altLang="zh-CN" kern="100" dirty="0">
                <a:latin typeface="微软雅黑" panose="020B0503020204020204" pitchFamily="34" charset="-122"/>
                <a:ea typeface="微软雅黑" panose="020B0503020204020204" pitchFamily="34" charset="-122"/>
                <a:cs typeface="Times New Roman" panose="02020603050405020304" pitchFamily="18" charset="0"/>
              </a:rPr>
              <a:t>    </a:t>
            </a:r>
            <a:r>
              <a:rPr lang="en-US" altLang="zh-CN" kern="100" dirty="0" smtClean="0">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800" kern="100" dirty="0" smtClean="0">
                <a:effectLst/>
                <a:latin typeface="微软雅黑" panose="020B0503020204020204" pitchFamily="34" charset="-122"/>
                <a:ea typeface="微软雅黑" panose="020B0503020204020204" pitchFamily="34" charset="-122"/>
                <a:cs typeface="Times New Roman" panose="02020603050405020304" pitchFamily="18" charset="0"/>
              </a:rPr>
              <a:t>最后</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，感谢鲁拥华老师给笔者技术上的指导，感谢王中平老师给笔者器材上的支持，也感谢物理教学实验中心提供的宝贵实验机会。</a:t>
            </a:r>
          </a:p>
          <a:p>
            <a:pPr algn="l">
              <a:lnSpc>
                <a:spcPct val="150000"/>
              </a:lnSpc>
            </a:pPr>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nSpc>
                <a:spcPct val="150000"/>
              </a:lnSpc>
              <a:defRPr/>
            </a:pP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3861342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62113" y="547728"/>
            <a:ext cx="10972800" cy="533400"/>
          </a:xfrm>
        </p:spPr>
        <p:txBody>
          <a:bodyPr/>
          <a:lstStyle/>
          <a:p>
            <a:pPr algn="l"/>
            <a:r>
              <a:rPr lang="zh-CN" altLang="en-US" dirty="0"/>
              <a:t>参考文献</a:t>
            </a:r>
            <a:endParaRPr lang="en-US" altLang="zh-CN" dirty="0"/>
          </a:p>
        </p:txBody>
      </p:sp>
      <p:sp>
        <p:nvSpPr>
          <p:cNvPr id="5" name="TextBox 3">
            <a:extLst>
              <a:ext uri="{FF2B5EF4-FFF2-40B4-BE49-F238E27FC236}">
                <a16:creationId xmlns:a16="http://schemas.microsoft.com/office/drawing/2014/main" id="{1684F0DC-EB62-44E2-92CF-EA21A51BE54B}"/>
              </a:ext>
            </a:extLst>
          </p:cNvPr>
          <p:cNvSpPr txBox="1"/>
          <p:nvPr/>
        </p:nvSpPr>
        <p:spPr bwMode="auto">
          <a:xfrm>
            <a:off x="1026456" y="1668365"/>
            <a:ext cx="9996350" cy="1707455"/>
          </a:xfrm>
          <a:prstGeom prst="rect">
            <a:avLst/>
          </a:prstGeom>
          <a:noFill/>
        </p:spPr>
        <p:txBody>
          <a:bodyPr wrap="square">
            <a:spAutoFit/>
          </a:bodyPr>
          <a:lstStyle/>
          <a:p>
            <a:pPr indent="228600" algn="l">
              <a:lnSpc>
                <a:spcPct val="150000"/>
              </a:lnSpc>
            </a:pP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[1] </a:t>
            </a:r>
            <a:r>
              <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孟庆刚</a:t>
            </a: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迈克尔逊干涉仪的应用</a:t>
            </a: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[J]. </a:t>
            </a:r>
            <a:r>
              <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黑龙江工程学院</a:t>
            </a: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 2011</a:t>
            </a:r>
            <a:endPar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p>
            <a:pPr indent="228600" algn="l">
              <a:lnSpc>
                <a:spcPct val="150000"/>
              </a:lnSpc>
            </a:pP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[2] </a:t>
            </a:r>
            <a:r>
              <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张萍</a:t>
            </a: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侯晨霞</a:t>
            </a: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宋金璠</a:t>
            </a: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综合设计性实验教学的研究与探讨——迈克尔逊干涉仪的拓展应用</a:t>
            </a: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[J]. </a:t>
            </a:r>
            <a:r>
              <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南阳师范学院物理与电子工程学院</a:t>
            </a:r>
            <a:r>
              <a:rPr lang="en-US"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 2011</a:t>
            </a:r>
            <a:endParaRPr lang="zh-CN" altLang="zh-CN" sz="1800" kern="100" dirty="0">
              <a:solidFill>
                <a:schemeClr val="tx1">
                  <a:lumMod val="85000"/>
                  <a:lumOff val="1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50000"/>
              </a:lnSpc>
            </a:pPr>
            <a:r>
              <a:rPr lang="en-US"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 </a:t>
            </a:r>
            <a:endPar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490297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图片 8"/>
          <p:cNvPicPr/>
          <p:nvPr/>
        </p:nvPicPr>
        <p:blipFill>
          <a:blip r:embed="rId2" cstate="print">
            <a:extLst>
              <a:ext uri="{28A0092B-C50C-407E-A947-70E740481C1C}">
                <a14:useLocalDpi xmlns:a14="http://schemas.microsoft.com/office/drawing/2010/main" val="0"/>
              </a:ext>
            </a:extLst>
          </a:blip>
          <a:srcRect l="4132" r="4132"/>
          <a:stretch>
            <a:fillRect/>
          </a:stretch>
        </p:blipFill>
        <p:spPr>
          <a:xfrm>
            <a:off x="0" y="-1193800"/>
            <a:ext cx="12192000" cy="6858000"/>
          </a:xfrm>
          <a:prstGeom prst="rect">
            <a:avLst/>
          </a:prstGeom>
        </p:spPr>
      </p:pic>
      <p:grpSp>
        <p:nvGrpSpPr>
          <p:cNvPr id="10" name="组合 9"/>
          <p:cNvGrpSpPr/>
          <p:nvPr/>
        </p:nvGrpSpPr>
        <p:grpSpPr>
          <a:xfrm>
            <a:off x="0" y="3124200"/>
            <a:ext cx="12192000" cy="3733800"/>
            <a:chOff x="0" y="3312958"/>
            <a:chExt cx="12192000" cy="3830792"/>
          </a:xfrm>
        </p:grpSpPr>
        <p:sp>
          <p:nvSpPr>
            <p:cNvPr id="12" name="任意多边形: 形状 11"/>
            <p:cNvSpPr/>
            <p:nvPr/>
          </p:nvSpPr>
          <p:spPr>
            <a:xfrm flipH="1">
              <a:off x="0" y="3312958"/>
              <a:ext cx="12192000" cy="1725442"/>
            </a:xfrm>
            <a:custGeom>
              <a:avLst/>
              <a:gdLst>
                <a:gd name="connsiteX0" fmla="*/ 12192000 w 12192000"/>
                <a:gd name="connsiteY0" fmla="*/ 1085850 h 2432050"/>
                <a:gd name="connsiteX1" fmla="*/ 12192000 w 12192000"/>
                <a:gd name="connsiteY1" fmla="*/ 921385 h 2432050"/>
                <a:gd name="connsiteX2" fmla="*/ 6939915 w 12192000"/>
                <a:gd name="connsiteY2" fmla="*/ 2085975 h 2432050"/>
                <a:gd name="connsiteX3" fmla="*/ 0 w 12192000"/>
                <a:gd name="connsiteY3" fmla="*/ 0 h 2432050"/>
                <a:gd name="connsiteX4" fmla="*/ 0 w 12192000"/>
                <a:gd name="connsiteY4" fmla="*/ 1098550 h 2432050"/>
                <a:gd name="connsiteX5" fmla="*/ 6022975 w 12192000"/>
                <a:gd name="connsiteY5" fmla="*/ 2435860 h 2432050"/>
                <a:gd name="connsiteX6" fmla="*/ 12192000 w 12192000"/>
                <a:gd name="connsiteY6" fmla="*/ 1085850 h 243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432050">
                  <a:moveTo>
                    <a:pt x="12192000" y="1085850"/>
                  </a:moveTo>
                  <a:lnTo>
                    <a:pt x="12192000" y="921385"/>
                  </a:lnTo>
                  <a:cubicBezTo>
                    <a:pt x="10547985" y="1675765"/>
                    <a:pt x="8780780" y="2085975"/>
                    <a:pt x="6939915" y="2085975"/>
                  </a:cubicBezTo>
                  <a:cubicBezTo>
                    <a:pt x="4451350" y="2085975"/>
                    <a:pt x="2096135" y="1336040"/>
                    <a:pt x="0" y="0"/>
                  </a:cubicBezTo>
                  <a:lnTo>
                    <a:pt x="0" y="1098550"/>
                  </a:lnTo>
                  <a:cubicBezTo>
                    <a:pt x="1849120" y="1959610"/>
                    <a:pt x="3884930" y="2435860"/>
                    <a:pt x="6022975" y="2435860"/>
                  </a:cubicBezTo>
                  <a:cubicBezTo>
                    <a:pt x="8217535" y="2436495"/>
                    <a:pt x="10935335" y="1819275"/>
                    <a:pt x="12192000" y="1085850"/>
                  </a:cubicBezTo>
                  <a:close/>
                </a:path>
              </a:pathLst>
            </a:custGeom>
            <a:solidFill>
              <a:schemeClr val="accent1">
                <a:alpha val="80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微软雅黑" panose="020B0503020204020204" pitchFamily="34" charset="-122"/>
                <a:ea typeface="黑体" panose="02010609060101010101" pitchFamily="49" charset="-122"/>
                <a:cs typeface="+mn-cs"/>
              </a:endParaRPr>
            </a:p>
          </p:txBody>
        </p:sp>
        <p:sp>
          <p:nvSpPr>
            <p:cNvPr id="14" name="任意多边形: 形状 13"/>
            <p:cNvSpPr/>
            <p:nvPr/>
          </p:nvSpPr>
          <p:spPr>
            <a:xfrm flipH="1">
              <a:off x="0" y="4054548"/>
              <a:ext cx="12192000" cy="3089202"/>
            </a:xfrm>
            <a:custGeom>
              <a:avLst/>
              <a:gdLst>
                <a:gd name="connsiteX0" fmla="*/ 12191368 w 12192000"/>
                <a:gd name="connsiteY0" fmla="*/ 0 h 3089202"/>
                <a:gd name="connsiteX1" fmla="*/ 12069968 w 12192000"/>
                <a:gd name="connsiteY1" fmla="*/ 48278 h 3089202"/>
                <a:gd name="connsiteX2" fmla="*/ 6022975 w 12192000"/>
                <a:gd name="connsiteY2" fmla="*/ 957527 h 3089202"/>
                <a:gd name="connsiteX3" fmla="*/ 0 w 12192000"/>
                <a:gd name="connsiteY3" fmla="*/ 8759 h 3089202"/>
                <a:gd name="connsiteX4" fmla="*/ 0 w 12192000"/>
                <a:gd name="connsiteY4" fmla="*/ 3089202 h 3089202"/>
                <a:gd name="connsiteX5" fmla="*/ 12192000 w 12192000"/>
                <a:gd name="connsiteY5" fmla="*/ 3089202 h 3089202"/>
                <a:gd name="connsiteX6" fmla="*/ 12191368 w 12192000"/>
                <a:gd name="connsiteY6" fmla="*/ 0 h 308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089202">
                  <a:moveTo>
                    <a:pt x="12191368" y="0"/>
                  </a:moveTo>
                  <a:lnTo>
                    <a:pt x="12069968" y="48278"/>
                  </a:lnTo>
                  <a:cubicBezTo>
                    <a:pt x="10765984" y="547025"/>
                    <a:pt x="8148955" y="957964"/>
                    <a:pt x="6022975" y="957527"/>
                  </a:cubicBezTo>
                  <a:cubicBezTo>
                    <a:pt x="3884930" y="957527"/>
                    <a:pt x="1849120" y="619647"/>
                    <a:pt x="0" y="8759"/>
                  </a:cubicBezTo>
                  <a:lnTo>
                    <a:pt x="0" y="3089202"/>
                  </a:lnTo>
                  <a:lnTo>
                    <a:pt x="12192000" y="3089202"/>
                  </a:lnTo>
                  <a:lnTo>
                    <a:pt x="12191368" y="0"/>
                  </a:lnTo>
                  <a:close/>
                </a:path>
              </a:pathLst>
            </a:custGeom>
            <a:solidFill>
              <a:schemeClr val="bg1"/>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微软雅黑" panose="020B0503020204020204" pitchFamily="34" charset="-122"/>
                <a:ea typeface="黑体" panose="02010609060101010101" pitchFamily="49" charset="-122"/>
                <a:cs typeface="+mn-cs"/>
              </a:endParaRPr>
            </a:p>
          </p:txBody>
        </p:sp>
      </p:grpSp>
      <p:sp>
        <p:nvSpPr>
          <p:cNvPr id="8" name="TextBox 8"/>
          <p:cNvSpPr txBox="1"/>
          <p:nvPr/>
        </p:nvSpPr>
        <p:spPr>
          <a:xfrm>
            <a:off x="9525000" y="5279901"/>
            <a:ext cx="2228139" cy="1236621"/>
          </a:xfrm>
          <a:prstGeom prst="rect">
            <a:avLst/>
          </a:prstGeom>
          <a:noFill/>
        </p:spPr>
        <p:txBody>
          <a:bodyPr wrap="square" rtlCol="0">
            <a:spAutoFit/>
          </a:bodyPr>
          <a:lstStyle/>
          <a:p>
            <a:pPr marL="0" marR="0" lvl="0" indent="0" algn="r" defTabSz="457200" rtl="0" eaLnBrk="0" fontAlgn="auto" latinLnBrk="0" hangingPunct="0">
              <a:lnSpc>
                <a:spcPct val="120000"/>
              </a:lnSpc>
              <a:spcBef>
                <a:spcPts val="0"/>
              </a:spcBef>
              <a:spcAft>
                <a:spcPts val="0"/>
              </a:spcAft>
              <a:buClrTx/>
              <a:buSzTx/>
              <a:buFontTx/>
              <a:buNone/>
              <a:tabLst/>
              <a:defRPr/>
            </a:pPr>
            <a:r>
              <a:rPr kumimoji="0" lang="zh-CN" altLang="en-US" sz="4000" b="1" i="0" u="none" strike="noStrike" kern="1200" cap="none" spc="0" normalizeH="0" baseline="0" noProof="0" dirty="0">
                <a:ln>
                  <a:noFill/>
                </a:ln>
                <a:solidFill>
                  <a:srgbClr val="014CA8"/>
                </a:solidFill>
                <a:effectLst/>
                <a:uLnTx/>
                <a:uFillTx/>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谢谢聆听</a:t>
            </a:r>
            <a:endParaRPr kumimoji="0" lang="en-US" altLang="zh-CN" sz="4000" b="1" i="0" u="none" strike="noStrike" kern="1200" cap="none" spc="0" normalizeH="0" baseline="0" noProof="0" dirty="0">
              <a:ln>
                <a:noFill/>
              </a:ln>
              <a:solidFill>
                <a:srgbClr val="014CA8"/>
              </a:solidFill>
              <a:effectLst/>
              <a:uLnTx/>
              <a:uFillTx/>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marL="0" marR="0" lvl="0" indent="0" algn="r" defTabSz="457200" rtl="0" eaLnBrk="1" fontAlgn="auto" latinLnBrk="0" hangingPunct="1">
              <a:lnSpc>
                <a:spcPct val="12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Thank You</a:t>
            </a:r>
            <a:endParaRPr kumimoji="0" lang="zh-CN" altLang="en-US" sz="2400" b="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pic>
        <p:nvPicPr>
          <p:cNvPr id="5" name="图片 4"/>
          <p:cNvPicPr/>
          <p:nvPr/>
        </p:nvPicPr>
        <p:blipFill>
          <a:blip r:embed="rId3" cstate="print">
            <a:extLst>
              <a:ext uri="{28A0092B-C50C-407E-A947-70E740481C1C}">
                <a14:useLocalDpi xmlns:a14="http://schemas.microsoft.com/office/drawing/2010/main" val="0"/>
              </a:ext>
            </a:extLst>
          </a:blip>
          <a:stretch>
            <a:fillRect/>
          </a:stretch>
        </p:blipFill>
        <p:spPr>
          <a:xfrm>
            <a:off x="558800" y="5664200"/>
            <a:ext cx="609600" cy="609600"/>
          </a:xfrm>
          <a:prstGeom prst="rect">
            <a:avLst/>
          </a:prstGeom>
        </p:spPr>
      </p:pic>
    </p:spTree>
    <p:extLst>
      <p:ext uri="{BB962C8B-B14F-4D97-AF65-F5344CB8AC3E}">
        <p14:creationId xmlns:p14="http://schemas.microsoft.com/office/powerpoint/2010/main" val="2995798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282" y="583267"/>
            <a:ext cx="10972800" cy="533400"/>
          </a:xfrm>
        </p:spPr>
        <p:txBody>
          <a:bodyPr/>
          <a:lstStyle/>
          <a:p>
            <a:r>
              <a:rPr lang="zh-CN" altLang="en-US" dirty="0" smtClean="0"/>
              <a:t>实验目标</a:t>
            </a:r>
            <a:endParaRPr lang="zh-CN" altLang="en-US" dirty="0"/>
          </a:p>
        </p:txBody>
      </p:sp>
      <p:sp>
        <p:nvSpPr>
          <p:cNvPr id="5" name="TextBox 3"/>
          <p:cNvSpPr txBox="1"/>
          <p:nvPr/>
        </p:nvSpPr>
        <p:spPr bwMode="auto">
          <a:xfrm>
            <a:off x="944245" y="1791970"/>
            <a:ext cx="10302875" cy="458908"/>
          </a:xfrm>
          <a:prstGeom prst="rect">
            <a:avLst/>
          </a:prstGeom>
          <a:noFill/>
        </p:spPr>
        <p:txBody>
          <a:bodyPr wrap="square">
            <a:spAutoFit/>
          </a:bodyPr>
          <a:lstStyle/>
          <a:p>
            <a:pPr marL="0" marR="0" lvl="0" indent="0" algn="l" defTabSz="457200" rtl="0" eaLnBrk="1" fontAlgn="auto" latinLnBrk="0" hangingPunct="1">
              <a:lnSpc>
                <a:spcPct val="15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	</a:t>
            </a:r>
            <a:endParaRPr kumimoji="0" lang="en-US" altLang="zh-CN" sz="1800" b="0"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 name="TextBox 3"/>
          <p:cNvSpPr txBox="1"/>
          <p:nvPr/>
        </p:nvSpPr>
        <p:spPr bwMode="auto">
          <a:xfrm>
            <a:off x="944245" y="1634951"/>
            <a:ext cx="4993493" cy="3831818"/>
          </a:xfrm>
          <a:prstGeom prst="rect">
            <a:avLst/>
          </a:prstGeom>
          <a:noFill/>
        </p:spPr>
        <p:txBody>
          <a:bodyPr wrap="square">
            <a:spAutoFit/>
          </a:bodyPr>
          <a:lstStyle/>
          <a:p>
            <a:pPr marL="285750" indent="-285750">
              <a:lnSpc>
                <a:spcPct val="150000"/>
              </a:lnSpc>
              <a:buFont typeface="Arial" panose="020B0604020202020204" pitchFamily="34" charset="0"/>
              <a:buChar char="•"/>
              <a:defRPr/>
            </a:pP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迈克尔逊</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干涉仪最初是</a:t>
            </a:r>
            <a:r>
              <a:rPr lang="zh-CN" altLang="en-US" b="0" i="0" dirty="0">
                <a:solidFill>
                  <a:srgbClr val="333333"/>
                </a:solidFill>
                <a:effectLst/>
                <a:latin typeface="微软雅黑" panose="020B0503020204020204" pitchFamily="34" charset="-122"/>
                <a:ea typeface="微软雅黑" panose="020B0503020204020204" pitchFamily="34" charset="-122"/>
              </a:rPr>
              <a:t>美国物理学家迈克尔逊和莫雷合作，为研究“以太”漂移而设计制造出来的精密光学仪器</a:t>
            </a:r>
            <a:r>
              <a:rPr lang="zh-CN" altLang="en-US" b="0" i="0" dirty="0" smtClean="0">
                <a:solidFill>
                  <a:srgbClr val="333333"/>
                </a:solidFill>
                <a:effectLst/>
                <a:latin typeface="微软雅黑" panose="020B0503020204020204" pitchFamily="34" charset="-122"/>
                <a:ea typeface="微软雅黑" panose="020B0503020204020204" pitchFamily="34" charset="-122"/>
              </a:rPr>
              <a:t>。</a:t>
            </a:r>
            <a:endParaRPr lang="en-US" altLang="zh-CN" b="0" i="0" dirty="0" smtClean="0">
              <a:solidFill>
                <a:srgbClr val="333333"/>
              </a:solidFill>
              <a:effectLst/>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defRPr/>
            </a:pPr>
            <a:r>
              <a:rPr lang="zh-CN" altLang="en-US" b="0" i="0" dirty="0" smtClean="0">
                <a:solidFill>
                  <a:srgbClr val="333333"/>
                </a:solidFill>
                <a:effectLst/>
                <a:latin typeface="微软雅黑" panose="020B0503020204020204" pitchFamily="34" charset="-122"/>
                <a:ea typeface="微软雅黑" panose="020B0503020204020204" pitchFamily="34" charset="-122"/>
              </a:rPr>
              <a:t>       它</a:t>
            </a:r>
            <a:r>
              <a:rPr lang="zh-CN" altLang="en-US" b="0" i="0" dirty="0">
                <a:solidFill>
                  <a:srgbClr val="333333"/>
                </a:solidFill>
                <a:effectLst/>
                <a:latin typeface="微软雅黑" panose="020B0503020204020204" pitchFamily="34" charset="-122"/>
                <a:ea typeface="微软雅黑" panose="020B0503020204020204" pitchFamily="34" charset="-122"/>
              </a:rPr>
              <a:t>是利用分振幅法产生双光束以实现干涉。通过调整该干涉仪，可以产生等厚干涉条纹，也可以产生等倾干涉条纹</a:t>
            </a:r>
            <a:r>
              <a:rPr lang="zh-CN" altLang="en-US" b="0" i="0" dirty="0" smtClean="0">
                <a:solidFill>
                  <a:srgbClr val="333333"/>
                </a:solidFill>
                <a:effectLst/>
                <a:latin typeface="微软雅黑" panose="020B0503020204020204" pitchFamily="34" charset="-122"/>
                <a:ea typeface="微软雅黑" panose="020B0503020204020204" pitchFamily="34" charset="-122"/>
              </a:rPr>
              <a:t>。</a:t>
            </a:r>
            <a:endParaRPr lang="en-US" altLang="zh-CN" b="0" i="0" dirty="0" smtClean="0">
              <a:solidFill>
                <a:srgbClr val="333333"/>
              </a:solidFill>
              <a:effectLst/>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defRPr/>
            </a:pPr>
            <a:r>
              <a:rPr lang="zh-CN" altLang="en-US" b="0" i="0" dirty="0" smtClean="0">
                <a:solidFill>
                  <a:srgbClr val="333333"/>
                </a:solidFill>
                <a:effectLst/>
                <a:latin typeface="微软雅黑" panose="020B0503020204020204" pitchFamily="34" charset="-122"/>
                <a:ea typeface="微软雅黑" panose="020B0503020204020204" pitchFamily="34" charset="-122"/>
              </a:rPr>
              <a:t>       在</a:t>
            </a:r>
            <a:r>
              <a:rPr lang="zh-CN" altLang="en-US" b="0" i="0" dirty="0">
                <a:solidFill>
                  <a:srgbClr val="333333"/>
                </a:solidFill>
                <a:effectLst/>
                <a:latin typeface="微软雅黑" panose="020B0503020204020204" pitchFamily="34" charset="-122"/>
                <a:ea typeface="微软雅黑" panose="020B0503020204020204" pitchFamily="34" charset="-122"/>
              </a:rPr>
              <a:t>近代物理和近代计量技术中，如在光谱线精细结构的研究和用光波标定标准米尺等实验中都有着重要的应用</a:t>
            </a:r>
            <a:r>
              <a:rPr lang="zh-CN" altLang="en-US" b="0" i="0" dirty="0" smtClean="0">
                <a:solidFill>
                  <a:srgbClr val="333333"/>
                </a:solidFill>
                <a:effectLst/>
                <a:latin typeface="微软雅黑" panose="020B0503020204020204" pitchFamily="34" charset="-122"/>
                <a:ea typeface="微软雅黑" panose="020B0503020204020204" pitchFamily="34" charset="-122"/>
              </a:rPr>
              <a:t>。</a:t>
            </a:r>
            <a:endParaRPr lang="en-US" altLang="zh-CN" b="0" i="0" dirty="0">
              <a:solidFill>
                <a:srgbClr val="333333"/>
              </a:solidFill>
              <a:effectLst/>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DF64E1AE-BA8B-4606-87B2-E991D7C43C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3001" y="1284368"/>
            <a:ext cx="3825256" cy="436673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282" y="583267"/>
            <a:ext cx="10972800" cy="533400"/>
          </a:xfrm>
        </p:spPr>
        <p:txBody>
          <a:bodyPr/>
          <a:lstStyle/>
          <a:p>
            <a:r>
              <a:rPr lang="zh-CN" altLang="en-US" dirty="0" smtClean="0"/>
              <a:t>实验目标</a:t>
            </a:r>
            <a:endParaRPr lang="zh-CN" altLang="en-US" dirty="0"/>
          </a:p>
        </p:txBody>
      </p:sp>
      <p:sp>
        <p:nvSpPr>
          <p:cNvPr id="5" name="TextBox 3"/>
          <p:cNvSpPr txBox="1"/>
          <p:nvPr/>
        </p:nvSpPr>
        <p:spPr bwMode="auto">
          <a:xfrm>
            <a:off x="944245" y="1791970"/>
            <a:ext cx="10302875" cy="458908"/>
          </a:xfrm>
          <a:prstGeom prst="rect">
            <a:avLst/>
          </a:prstGeom>
          <a:noFill/>
        </p:spPr>
        <p:txBody>
          <a:bodyPr wrap="square">
            <a:spAutoFit/>
          </a:bodyPr>
          <a:lstStyle/>
          <a:p>
            <a:pPr marL="0" marR="0" lvl="0" indent="0" algn="l" defTabSz="457200" rtl="0" eaLnBrk="1" fontAlgn="auto" latinLnBrk="0" hangingPunct="1">
              <a:lnSpc>
                <a:spcPct val="15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	</a:t>
            </a:r>
            <a:endParaRPr kumimoji="0" lang="en-US" altLang="zh-CN" sz="1800" b="0" i="0" u="none" strike="noStrike" kern="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 name="TextBox 3"/>
          <p:cNvSpPr txBox="1"/>
          <p:nvPr/>
        </p:nvSpPr>
        <p:spPr bwMode="auto">
          <a:xfrm>
            <a:off x="944245" y="1791970"/>
            <a:ext cx="10302875" cy="2536400"/>
          </a:xfrm>
          <a:prstGeom prst="rect">
            <a:avLst/>
          </a:prstGeom>
          <a:noFill/>
        </p:spPr>
        <p:txBody>
          <a:bodyPr wrap="square">
            <a:spAutoFit/>
          </a:bodyPr>
          <a:lstStyle/>
          <a:p>
            <a:pPr>
              <a:lnSpc>
                <a:spcPct val="150000"/>
              </a:lnSpc>
              <a:defRPr/>
            </a:pPr>
            <a:r>
              <a:rPr lang="en-US" altLang="zh-CN" kern="0" dirty="0">
                <a:solidFill>
                  <a:srgbClr val="333333"/>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kern="0" dirty="0" smtClean="0">
                <a:solidFill>
                  <a:srgbClr val="333333"/>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smtClean="0">
                <a:solidFill>
                  <a:srgbClr val="333333"/>
                </a:solidFill>
                <a:latin typeface="微软雅黑" panose="020B0503020204020204" pitchFamily="34" charset="-122"/>
                <a:ea typeface="微软雅黑" panose="020B0503020204020204" pitchFamily="34" charset="-122"/>
                <a:sym typeface="微软雅黑" panose="020B0503020204020204" pitchFamily="34" charset="-122"/>
              </a:rPr>
              <a:t>现在</a:t>
            </a:r>
            <a:r>
              <a:rPr lang="zh-CN" altLang="en-US" kern="0" dirty="0">
                <a:solidFill>
                  <a:srgbClr val="333333"/>
                </a:solidFill>
                <a:latin typeface="微软雅黑" panose="020B0503020204020204" pitchFamily="34" charset="-122"/>
                <a:ea typeface="微软雅黑" panose="020B0503020204020204" pitchFamily="34" charset="-122"/>
                <a:sym typeface="微软雅黑" panose="020B0503020204020204" pitchFamily="34" charset="-122"/>
              </a:rPr>
              <a:t>笔者利用迈克尔逊干涉仪，来进行一系列相关的测量和观测。已达到在学习迈氏干涉仪的基础上，在实验中熟悉和了解它的用途和使用过程中的需要注意的事项。笔者利用迈克尔逊干涉仪来观察</a:t>
            </a:r>
            <a:r>
              <a:rPr lang="zh-CN" altLang="en-US" b="1" kern="0" dirty="0">
                <a:solidFill>
                  <a:srgbClr val="333333"/>
                </a:solidFill>
                <a:latin typeface="微软雅黑" panose="020B0503020204020204" pitchFamily="34" charset="-122"/>
                <a:ea typeface="微软雅黑" panose="020B0503020204020204" pitchFamily="34" charset="-122"/>
                <a:sym typeface="微软雅黑" panose="020B0503020204020204" pitchFamily="34" charset="-122"/>
              </a:rPr>
              <a:t>激光的等倾干涉图样并计算其波长；利用条纹清晰程度测量钠黄光双线波长差；观察白光等厚干涉条纹；以及对小振动测量提出一些思考</a:t>
            </a:r>
            <a:r>
              <a:rPr lang="zh-CN" altLang="en-US" b="1" kern="0" dirty="0" smtClean="0">
                <a:solidFill>
                  <a:srgbClr val="333333"/>
                </a:solidFill>
                <a:latin typeface="微软雅黑" panose="020B0503020204020204" pitchFamily="34" charset="-122"/>
                <a:ea typeface="微软雅黑" panose="020B0503020204020204" pitchFamily="34" charset="-122"/>
                <a:sym typeface="微软雅黑" panose="020B0503020204020204" pitchFamily="34" charset="-122"/>
              </a:rPr>
              <a:t>。</a:t>
            </a:r>
            <a:endParaRPr lang="en-US" altLang="zh-CN" b="1" kern="0" dirty="0" smtClean="0">
              <a:solidFill>
                <a:srgbClr val="333333"/>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defRPr/>
            </a:pPr>
            <a:endParaRPr lang="en-US" altLang="zh-CN" b="1" kern="0" dirty="0" smtClean="0">
              <a:solidFill>
                <a:srgbClr val="333333"/>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defRPr/>
            </a:pPr>
            <a:r>
              <a:rPr lang="zh-CN" altLang="en-US" kern="0" dirty="0" smtClean="0">
                <a:solidFill>
                  <a:srgbClr val="333333"/>
                </a:solidFill>
                <a:latin typeface="微软雅黑" panose="020B0503020204020204" pitchFamily="34" charset="-122"/>
                <a:ea typeface="微软雅黑" panose="020B0503020204020204" pitchFamily="34" charset="-122"/>
                <a:sym typeface="微软雅黑" panose="020B0503020204020204" pitchFamily="34" charset="-122"/>
              </a:rPr>
              <a:t>       有一部分关于迈克尔逊干涉仪的工作已在另</a:t>
            </a:r>
            <a:r>
              <a:rPr lang="zh-CN" altLang="en-US" kern="0" dirty="0">
                <a:solidFill>
                  <a:srgbClr val="333333"/>
                </a:solidFill>
                <a:latin typeface="微软雅黑" panose="020B0503020204020204" pitchFamily="34" charset="-122"/>
                <a:ea typeface="微软雅黑" panose="020B0503020204020204" pitchFamily="34" charset="-122"/>
                <a:sym typeface="微软雅黑" panose="020B0503020204020204" pitchFamily="34" charset="-122"/>
              </a:rPr>
              <a:t>一个实验</a:t>
            </a:r>
            <a:r>
              <a:rPr lang="zh-CN" altLang="en-US" kern="0" dirty="0" smtClean="0">
                <a:solidFill>
                  <a:srgbClr val="333333"/>
                </a:solidFill>
                <a:latin typeface="微软雅黑" panose="020B0503020204020204" pitchFamily="34" charset="-122"/>
                <a:ea typeface="微软雅黑" panose="020B0503020204020204" pitchFamily="34" charset="-122"/>
                <a:sym typeface="微软雅黑" panose="020B0503020204020204" pitchFamily="34" charset="-122"/>
              </a:rPr>
              <a:t>里完成（傅里叶光谱仪）。</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2681031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6" y="0"/>
            <a:ext cx="5892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17511" y="2059615"/>
            <a:ext cx="5013408" cy="2585652"/>
          </a:xfrm>
          <a:prstGeom prst="rect">
            <a:avLst/>
          </a:prstGeom>
        </p:spPr>
      </p:pic>
      <p:sp>
        <p:nvSpPr>
          <p:cNvPr id="47" name="矩形 46"/>
          <p:cNvSpPr/>
          <p:nvPr/>
        </p:nvSpPr>
        <p:spPr bwMode="auto">
          <a:xfrm rot="5400000" flipV="1">
            <a:off x="1870073" y="-1870071"/>
            <a:ext cx="1238251" cy="4978398"/>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8" name="矩形 37"/>
          <p:cNvSpPr/>
          <p:nvPr/>
        </p:nvSpPr>
        <p:spPr bwMode="auto">
          <a:xfrm rot="5400000">
            <a:off x="1879593" y="3759200"/>
            <a:ext cx="1219201" cy="4978399"/>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grpSp>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4" name="任意多边形 43"/>
          <p:cNvSpPr/>
          <p:nvPr/>
        </p:nvSpPr>
        <p:spPr>
          <a:xfrm rot="16200000">
            <a:off x="381358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2" name="矩形 71"/>
          <p:cNvSpPr/>
          <p:nvPr/>
        </p:nvSpPr>
        <p:spPr>
          <a:xfrm>
            <a:off x="6914456" y="2317774"/>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1</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3" name="矩形 72"/>
          <p:cNvSpPr/>
          <p:nvPr/>
        </p:nvSpPr>
        <p:spPr>
          <a:xfrm>
            <a:off x="7939291" y="2275058"/>
            <a:ext cx="1210588"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lvl="0">
              <a:defRPr/>
            </a:pP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实验目标</a:t>
            </a:r>
          </a:p>
        </p:txBody>
      </p:sp>
      <p:sp>
        <p:nvSpPr>
          <p:cNvPr id="74" name="矩形 73"/>
          <p:cNvSpPr/>
          <p:nvPr/>
        </p:nvSpPr>
        <p:spPr>
          <a:xfrm>
            <a:off x="6914456" y="3013911"/>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2</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5" name="矩形 74"/>
          <p:cNvSpPr/>
          <p:nvPr/>
        </p:nvSpPr>
        <p:spPr>
          <a:xfrm>
            <a:off x="7939291" y="3670862"/>
            <a:ext cx="1980029"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lumMod val="50000"/>
                    <a:lumOff val="50000"/>
                  </a:prstClr>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现象观测与计算</a:t>
            </a:r>
          </a:p>
        </p:txBody>
      </p:sp>
      <p:sp>
        <p:nvSpPr>
          <p:cNvPr id="76" name="矩形 75"/>
          <p:cNvSpPr/>
          <p:nvPr/>
        </p:nvSpPr>
        <p:spPr>
          <a:xfrm>
            <a:off x="6931232" y="3713325"/>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3</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8" name="矩形 77"/>
          <p:cNvSpPr/>
          <p:nvPr/>
        </p:nvSpPr>
        <p:spPr>
          <a:xfrm>
            <a:off x="6914456" y="4409462"/>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4</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9" name="矩形 78"/>
          <p:cNvSpPr/>
          <p:nvPr/>
        </p:nvSpPr>
        <p:spPr>
          <a:xfrm>
            <a:off x="7939291" y="4366080"/>
            <a:ext cx="1452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lumMod val="50000"/>
                    <a:lumOff val="50000"/>
                  </a:prstClr>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总结与分析</a:t>
            </a:r>
          </a:p>
        </p:txBody>
      </p:sp>
      <p:sp>
        <p:nvSpPr>
          <p:cNvPr id="24" name="文本框 23"/>
          <p:cNvSpPr txBox="1"/>
          <p:nvPr/>
        </p:nvSpPr>
        <p:spPr>
          <a:xfrm>
            <a:off x="6000054" y="1381424"/>
            <a:ext cx="3847848" cy="646331"/>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pPr marL="0" marR="0" lvl="0" indent="0" algn="l" defTabSz="914400" rtl="0" eaLnBrk="0" fontAlgn="auto" latinLnBrk="0" hangingPunct="0">
              <a:lnSpc>
                <a:spcPct val="10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srgbClr val="014CA8"/>
                </a:solidFill>
                <a:effectLst/>
                <a:uLnTx/>
                <a:uFillTx/>
                <a:latin typeface="微软雅黑" panose="020B0503020204020204" pitchFamily="34" charset="-122"/>
                <a:ea typeface="微软雅黑" panose="020B0503020204020204" pitchFamily="34" charset="-122"/>
                <a:cs typeface="+mj-cs"/>
                <a:sym typeface="微软雅黑" panose="020B0503020204020204" pitchFamily="34" charset="-122"/>
              </a:rPr>
              <a:t>目录 </a:t>
            </a:r>
            <a:r>
              <a:rPr kumimoji="0" lang="en-US" altLang="zh-CN" sz="3600" b="1" i="0" u="none" strike="noStrike" kern="1200" cap="none" spc="0" normalizeH="0" baseline="0" noProof="0" dirty="0">
                <a:ln>
                  <a:noFill/>
                </a:ln>
                <a:solidFill>
                  <a:srgbClr val="014CA8"/>
                </a:solidFill>
                <a:effectLst/>
                <a:uLnTx/>
                <a:uFillTx/>
                <a:latin typeface="微软雅黑" panose="020B0503020204020204" pitchFamily="34" charset="-122"/>
                <a:ea typeface="微软雅黑" panose="020B0503020204020204" pitchFamily="34" charset="-122"/>
                <a:cs typeface="+mj-cs"/>
                <a:sym typeface="微软雅黑" panose="020B0503020204020204" pitchFamily="34" charset="-122"/>
              </a:rPr>
              <a:t>| CONTENT</a:t>
            </a:r>
          </a:p>
        </p:txBody>
      </p:sp>
      <p:pic>
        <p:nvPicPr>
          <p:cNvPr id="6" name="图片 5"/>
          <p:cNvPicPr/>
          <p:nvPr/>
        </p:nvPicPr>
        <p:blipFill>
          <a:blip r:embed="rId4" cstate="print">
            <a:extLst>
              <a:ext uri="{28A0092B-C50C-407E-A947-70E740481C1C}">
                <a14:useLocalDpi xmlns:a14="http://schemas.microsoft.com/office/drawing/2010/main" val="0"/>
              </a:ext>
            </a:extLst>
          </a:blip>
          <a:stretch>
            <a:fillRect/>
          </a:stretch>
        </p:blipFill>
        <p:spPr>
          <a:xfrm>
            <a:off x="10078403" y="308267"/>
            <a:ext cx="1397000" cy="1397000"/>
          </a:xfrm>
          <a:prstGeom prst="rect">
            <a:avLst/>
          </a:prstGeom>
        </p:spPr>
      </p:pic>
      <p:sp>
        <p:nvSpPr>
          <p:cNvPr id="26" name="矩形 25"/>
          <p:cNvSpPr/>
          <p:nvPr/>
        </p:nvSpPr>
        <p:spPr>
          <a:xfrm>
            <a:off x="7939291" y="2975644"/>
            <a:ext cx="1210588"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仪器调节</a:t>
            </a:r>
          </a:p>
        </p:txBody>
      </p:sp>
    </p:spTree>
    <p:extLst>
      <p:ext uri="{BB962C8B-B14F-4D97-AF65-F5344CB8AC3E}">
        <p14:creationId xmlns:p14="http://schemas.microsoft.com/office/powerpoint/2010/main" val="2955887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4200" y="518612"/>
            <a:ext cx="10972800" cy="533400"/>
          </a:xfrm>
        </p:spPr>
        <p:txBody>
          <a:bodyPr/>
          <a:lstStyle/>
          <a:p>
            <a:r>
              <a:rPr lang="zh-CN" altLang="en-US" dirty="0"/>
              <a:t>仪器调节</a:t>
            </a:r>
          </a:p>
        </p:txBody>
      </p:sp>
      <mc:AlternateContent xmlns:mc="http://schemas.openxmlformats.org/markup-compatibility/2006" xmlns:a14="http://schemas.microsoft.com/office/drawing/2010/main">
        <mc:Choice Requires="a14">
          <p:sp>
            <p:nvSpPr>
              <p:cNvPr id="6" name="TextBox 3"/>
              <p:cNvSpPr txBox="1"/>
              <p:nvPr/>
            </p:nvSpPr>
            <p:spPr bwMode="auto">
              <a:xfrm>
                <a:off x="5049462" y="1556534"/>
                <a:ext cx="6216151" cy="4677755"/>
              </a:xfrm>
              <a:prstGeom prst="rect">
                <a:avLst/>
              </a:prstGeom>
              <a:noFill/>
            </p:spPr>
            <p:txBody>
              <a:bodyPr wrap="square">
                <a:spAutoFit/>
              </a:bodyPr>
              <a:lstStyle/>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为了</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观测到迈氏干涉仪的等厚干涉和等倾干涉，我们利用</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He-Ne</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激光器来调节</a:t>
                </a: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我们</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首先调与入射光线严格垂直，调节的方法是观察激光反射到激光器上的六个光点，由</a:t>
                </a:r>
                <a14:m>
                  <m:oMath xmlns:m="http://schemas.openxmlformats.org/officeDocument/2006/math">
                    <m:sSub>
                      <m:sSubPr>
                        <m:ctrl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Pr>
                      <m:e>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1</m:t>
                        </m:r>
                      </m:sub>
                    </m:sSub>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kern="0" dirty="0">
                    <a:solidFill>
                      <a:schemeClr val="tx1">
                        <a:lumMod val="75000"/>
                        <a:lumOff val="25000"/>
                      </a:schemeClr>
                    </a:solidFill>
                    <a:ea typeface="微软雅黑" panose="020B0503020204020204" pitchFamily="34" charset="-122"/>
                    <a:sym typeface="微软雅黑" panose="020B0503020204020204" pitchFamily="34" charset="-122"/>
                  </a:rPr>
                  <a:t> </a:t>
                </a:r>
                <a14:m>
                  <m:oMath xmlns:m="http://schemas.openxmlformats.org/officeDocument/2006/math">
                    <m:sSub>
                      <m:sSubPr>
                        <m:ctrl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Pr>
                      <m:e>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2</m:t>
                        </m:r>
                      </m:sub>
                    </m:sSub>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各产生三个，中间红点偏亮。调节</a:t>
                </a:r>
                <a14:m>
                  <m:oMath xmlns:m="http://schemas.openxmlformats.org/officeDocument/2006/math">
                    <m:sSub>
                      <m:sSubPr>
                        <m:ctrl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Pr>
                      <m:e>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1</m:t>
                        </m:r>
                      </m:sub>
                    </m:sSub>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kern="0" dirty="0">
                    <a:solidFill>
                      <a:schemeClr val="tx1">
                        <a:lumMod val="75000"/>
                        <a:lumOff val="25000"/>
                      </a:schemeClr>
                    </a:solidFill>
                    <a:ea typeface="微软雅黑" panose="020B0503020204020204" pitchFamily="34" charset="-122"/>
                    <a:sym typeface="微软雅黑" panose="020B0503020204020204" pitchFamily="34" charset="-122"/>
                  </a:rPr>
                  <a:t> </a:t>
                </a:r>
                <a14:m>
                  <m:oMath xmlns:m="http://schemas.openxmlformats.org/officeDocument/2006/math">
                    <m:sSub>
                      <m:sSubPr>
                        <m:ctrl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Pr>
                      <m:e>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2</m:t>
                        </m:r>
                      </m:sub>
                    </m:sSub>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上的共四颗螺丝，使得两个反射镜产生的三个光点分别重合，且中心光点刚好反射回激光出射孔。此时我们达到了预想的效果。</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defRPr/>
                </a:pP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b="1"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调</a:t>
                </a:r>
                <a:r>
                  <a:rPr lang="zh-CN" altLang="en-US" b="1"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零</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：将微调鼓轮顺时针转至零点，然后以同样的方式转动粗调鼓轮，对其任意刻度线，节入射激光使其与</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G1</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法线成</a:t>
                </a:r>
                <a:r>
                  <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45°</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入射，且</a:t>
                </a:r>
                <a14:m>
                  <m:oMath xmlns:m="http://schemas.openxmlformats.org/officeDocument/2006/math">
                    <m:sSub>
                      <m:sSubPr>
                        <m:ctrlPr>
                          <a:rPr lang="en-US" altLang="zh-CN"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Pr>
                      <m:e>
                        <m:r>
                          <a:rPr lang="en-US" altLang="zh-CN" b="0"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1</m:t>
                        </m:r>
                      </m:sub>
                    </m:sSub>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14:m>
                  <m:oMath xmlns:m="http://schemas.openxmlformats.org/officeDocument/2006/math">
                    <m:sSubSup>
                      <m:sSubSupPr>
                        <m:ctrlPr>
                          <a:rPr lang="en-US" altLang="zh-CN"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SupPr>
                      <m:e>
                        <m:r>
                          <a:rPr lang="en-US" altLang="zh-CN" b="0"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2</m:t>
                        </m:r>
                      </m:sub>
                      <m:sup>
                        <m:r>
                          <a:rPr lang="zh-CN" altLang="en-US"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m:t>
                        </m:r>
                      </m:sup>
                    </m:sSubSup>
                  </m:oMath>
                </a14:m>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法线然后</a:t>
                </a:r>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再将微调鼓轮同方向旋转一周再至零点。</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mc:Choice>
        <mc:Fallback xmlns="">
          <p:sp>
            <p:nvSpPr>
              <p:cNvPr id="6" name="TextBox 3"/>
              <p:cNvSpPr txBox="1">
                <a:spLocks noRot="1" noChangeAspect="1" noMove="1" noResize="1" noEditPoints="1" noAdjustHandles="1" noChangeArrowheads="1" noChangeShapeType="1" noTextEdit="1"/>
              </p:cNvSpPr>
              <p:nvPr/>
            </p:nvSpPr>
            <p:spPr bwMode="auto">
              <a:xfrm>
                <a:off x="5049462" y="1556534"/>
                <a:ext cx="6216151" cy="4677755"/>
              </a:xfrm>
              <a:prstGeom prst="rect">
                <a:avLst/>
              </a:prstGeom>
              <a:blipFill>
                <a:blip r:embed="rId2"/>
                <a:stretch>
                  <a:fillRect l="-784" r="-882"/>
                </a:stretch>
              </a:blipFill>
            </p:spPr>
            <p:txBody>
              <a:bodyPr/>
              <a:lstStyle/>
              <a:p>
                <a:r>
                  <a:rPr lang="zh-CN" altLang="en-US">
                    <a:noFill/>
                  </a:rPr>
                  <a:t> </a:t>
                </a:r>
              </a:p>
            </p:txBody>
          </p:sp>
        </mc:Fallback>
      </mc:AlternateContent>
      <p:pic>
        <p:nvPicPr>
          <p:cNvPr id="1030" name="Picture 6">
            <a:extLst>
              <a:ext uri="{FF2B5EF4-FFF2-40B4-BE49-F238E27FC236}">
                <a16:creationId xmlns:a16="http://schemas.microsoft.com/office/drawing/2014/main" id="{DF64E1AE-BA8B-4606-87B2-E991D7C43C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8528" y="1684961"/>
            <a:ext cx="3825256" cy="4366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7754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4200" y="518612"/>
            <a:ext cx="10972800" cy="533400"/>
          </a:xfrm>
        </p:spPr>
        <p:txBody>
          <a:bodyPr/>
          <a:lstStyle/>
          <a:p>
            <a:r>
              <a:rPr lang="zh-CN" altLang="en-US" dirty="0"/>
              <a:t>仪器调节</a:t>
            </a:r>
          </a:p>
        </p:txBody>
      </p:sp>
      <mc:AlternateContent xmlns:mc="http://schemas.openxmlformats.org/markup-compatibility/2006" xmlns:a14="http://schemas.microsoft.com/office/drawing/2010/main">
        <mc:Choice Requires="a14">
          <p:sp>
            <p:nvSpPr>
              <p:cNvPr id="6" name="TextBox 3"/>
              <p:cNvSpPr txBox="1"/>
              <p:nvPr/>
            </p:nvSpPr>
            <p:spPr bwMode="auto">
              <a:xfrm>
                <a:off x="5340849" y="2547817"/>
                <a:ext cx="6216151" cy="1754326"/>
              </a:xfrm>
              <a:prstGeom prst="rect">
                <a:avLst/>
              </a:prstGeom>
              <a:noFill/>
            </p:spPr>
            <p:txBody>
              <a:bodyPr wrap="square">
                <a:spAutoFit/>
              </a:bodyPr>
              <a:lstStyle/>
              <a:p>
                <a:pPr>
                  <a:lnSpc>
                    <a:spcPct val="150000"/>
                  </a:lnSpc>
                  <a:defRPr/>
                </a:pP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调节的方法是观察激光反射到激光器上的六个光点，由</a:t>
                </a:r>
                <a14:m>
                  <m:oMath xmlns:m="http://schemas.openxmlformats.org/officeDocument/2006/math">
                    <m:sSub>
                      <m:sSubPr>
                        <m:ctrl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Pr>
                      <m:e>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1</m:t>
                        </m:r>
                      </m:sub>
                    </m:sSub>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kern="0" dirty="0">
                    <a:solidFill>
                      <a:schemeClr val="tx1">
                        <a:lumMod val="75000"/>
                        <a:lumOff val="25000"/>
                      </a:schemeClr>
                    </a:solidFill>
                    <a:ea typeface="微软雅黑" panose="020B0503020204020204" pitchFamily="34" charset="-122"/>
                    <a:sym typeface="微软雅黑" panose="020B0503020204020204" pitchFamily="34" charset="-122"/>
                  </a:rPr>
                  <a:t> </a:t>
                </a:r>
                <a14:m>
                  <m:oMath xmlns:m="http://schemas.openxmlformats.org/officeDocument/2006/math">
                    <m:sSub>
                      <m:sSubPr>
                        <m:ctrl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Pr>
                      <m:e>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smtClea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2</m:t>
                        </m:r>
                      </m:sub>
                    </m:sSub>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各产生三个，中间红点偏亮。调节</a:t>
                </a:r>
                <a14:m>
                  <m:oMath xmlns:m="http://schemas.openxmlformats.org/officeDocument/2006/math">
                    <m:sSub>
                      <m:sSubPr>
                        <m:ctrl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Pr>
                      <m:e>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1</m:t>
                        </m:r>
                      </m:sub>
                    </m:sSub>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kern="0" dirty="0">
                    <a:solidFill>
                      <a:schemeClr val="tx1">
                        <a:lumMod val="75000"/>
                        <a:lumOff val="25000"/>
                      </a:schemeClr>
                    </a:solidFill>
                    <a:ea typeface="微软雅黑" panose="020B0503020204020204" pitchFamily="34" charset="-122"/>
                    <a:sym typeface="微软雅黑" panose="020B0503020204020204" pitchFamily="34" charset="-122"/>
                  </a:rPr>
                  <a:t> </a:t>
                </a:r>
                <a14:m>
                  <m:oMath xmlns:m="http://schemas.openxmlformats.org/officeDocument/2006/math">
                    <m:sSub>
                      <m:sSubPr>
                        <m:ctrlP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ctrlPr>
                      </m:sSubPr>
                      <m:e>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𝑀</m:t>
                        </m:r>
                      </m:e>
                      <m:sub>
                        <m:r>
                          <a:rPr lang="en-US" altLang="zh-CN" i="1" kern="0">
                            <a:solidFill>
                              <a:schemeClr val="tx1">
                                <a:lumMod val="75000"/>
                                <a:lumOff val="25000"/>
                              </a:schemeClr>
                            </a:solidFill>
                            <a:latin typeface="Cambria Math" panose="02040503050406030204" pitchFamily="18" charset="0"/>
                            <a:ea typeface="微软雅黑" panose="020B0503020204020204" pitchFamily="34" charset="-122"/>
                            <a:sym typeface="微软雅黑" panose="020B0503020204020204" pitchFamily="34" charset="-122"/>
                          </a:rPr>
                          <m:t>2</m:t>
                        </m:r>
                      </m:sub>
                    </m:sSub>
                  </m:oMath>
                </a14:m>
                <a:r>
                  <a:rPr lang="zh-CN" altLang="en-US"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上的共四颗螺丝，使得两个反射镜产生的三个光点分别重合，且中心光点刚好反射回激光出射孔。此时我们达到了预想的效果</a:t>
                </a:r>
                <a:r>
                  <a:rPr lang="zh-CN" altLang="en-US" kern="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mc:Choice>
        <mc:Fallback xmlns="">
          <p:sp>
            <p:nvSpPr>
              <p:cNvPr id="6" name="TextBox 3"/>
              <p:cNvSpPr txBox="1">
                <a:spLocks noRot="1" noChangeAspect="1" noMove="1" noResize="1" noEditPoints="1" noAdjustHandles="1" noChangeArrowheads="1" noChangeShapeType="1" noTextEdit="1"/>
              </p:cNvSpPr>
              <p:nvPr/>
            </p:nvSpPr>
            <p:spPr bwMode="auto">
              <a:xfrm>
                <a:off x="5340849" y="2547817"/>
                <a:ext cx="6216151" cy="1754326"/>
              </a:xfrm>
              <a:prstGeom prst="rect">
                <a:avLst/>
              </a:prstGeom>
              <a:blipFill>
                <a:blip r:embed="rId2"/>
                <a:stretch>
                  <a:fillRect l="-784" r="-3039" b="-1736"/>
                </a:stretch>
              </a:blipFill>
            </p:spPr>
            <p:txBody>
              <a:bodyPr/>
              <a:lstStyle/>
              <a:p>
                <a:r>
                  <a:rPr lang="zh-CN" altLang="en-US">
                    <a:noFill/>
                  </a:rPr>
                  <a:t> </a:t>
                </a:r>
              </a:p>
            </p:txBody>
          </p:sp>
        </mc:Fallback>
      </mc:AlternateContent>
      <p:pic>
        <p:nvPicPr>
          <p:cNvPr id="1030" name="Picture 6">
            <a:extLst>
              <a:ext uri="{FF2B5EF4-FFF2-40B4-BE49-F238E27FC236}">
                <a16:creationId xmlns:a16="http://schemas.microsoft.com/office/drawing/2014/main" id="{DF64E1AE-BA8B-4606-87B2-E991D7C43C5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59291" y="2086572"/>
            <a:ext cx="3825256" cy="28800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168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6" y="0"/>
            <a:ext cx="5892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17511" y="2059615"/>
            <a:ext cx="5013408" cy="2585652"/>
          </a:xfrm>
          <a:prstGeom prst="rect">
            <a:avLst/>
          </a:prstGeom>
        </p:spPr>
      </p:pic>
      <p:sp>
        <p:nvSpPr>
          <p:cNvPr id="47" name="矩形 46"/>
          <p:cNvSpPr/>
          <p:nvPr/>
        </p:nvSpPr>
        <p:spPr bwMode="auto">
          <a:xfrm rot="5400000" flipV="1">
            <a:off x="1870073" y="-1870071"/>
            <a:ext cx="1238251" cy="4978398"/>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8" name="矩形 37"/>
          <p:cNvSpPr/>
          <p:nvPr/>
        </p:nvSpPr>
        <p:spPr bwMode="auto">
          <a:xfrm rot="5400000">
            <a:off x="1879593" y="3759200"/>
            <a:ext cx="1219201" cy="4978399"/>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grpSp>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4" name="任意多边形 43"/>
          <p:cNvSpPr/>
          <p:nvPr/>
        </p:nvSpPr>
        <p:spPr>
          <a:xfrm rot="16200000">
            <a:off x="381358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2" name="矩形 71"/>
          <p:cNvSpPr/>
          <p:nvPr/>
        </p:nvSpPr>
        <p:spPr>
          <a:xfrm>
            <a:off x="6914456" y="2317774"/>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1</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3" name="矩形 72"/>
          <p:cNvSpPr/>
          <p:nvPr/>
        </p:nvSpPr>
        <p:spPr>
          <a:xfrm>
            <a:off x="7939291" y="2275058"/>
            <a:ext cx="1210588"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lvl="0">
              <a:defRPr/>
            </a:pPr>
            <a:r>
              <a:rPr lang="zh-CN" altLang="en-US" sz="2000" b="1" dirty="0">
                <a:solidFill>
                  <a:prstClr val="black">
                    <a:lumMod val="50000"/>
                    <a:lumOff val="50000"/>
                  </a:prstClr>
                </a:solidFill>
                <a:latin typeface="微软雅黑" panose="020B0503020204020204" pitchFamily="34" charset="-122"/>
                <a:ea typeface="微软雅黑" panose="020B0503020204020204" pitchFamily="34" charset="-122"/>
                <a:sym typeface="微软雅黑" panose="020B0503020204020204" pitchFamily="34" charset="-122"/>
              </a:rPr>
              <a:t>实验目标</a:t>
            </a:r>
          </a:p>
        </p:txBody>
      </p:sp>
      <p:sp>
        <p:nvSpPr>
          <p:cNvPr id="74" name="矩形 73"/>
          <p:cNvSpPr/>
          <p:nvPr/>
        </p:nvSpPr>
        <p:spPr>
          <a:xfrm>
            <a:off x="6914456" y="3013911"/>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2</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5" name="矩形 74"/>
          <p:cNvSpPr/>
          <p:nvPr/>
        </p:nvSpPr>
        <p:spPr>
          <a:xfrm>
            <a:off x="7939291" y="3670862"/>
            <a:ext cx="1980029"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现象观测与计算</a:t>
            </a:r>
          </a:p>
        </p:txBody>
      </p:sp>
      <p:sp>
        <p:nvSpPr>
          <p:cNvPr id="76" name="矩形 75"/>
          <p:cNvSpPr/>
          <p:nvPr/>
        </p:nvSpPr>
        <p:spPr>
          <a:xfrm>
            <a:off x="6931232" y="3713325"/>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3</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8" name="矩形 77"/>
          <p:cNvSpPr/>
          <p:nvPr/>
        </p:nvSpPr>
        <p:spPr>
          <a:xfrm>
            <a:off x="6914456" y="4409462"/>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4</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9" name="矩形 78"/>
          <p:cNvSpPr/>
          <p:nvPr/>
        </p:nvSpPr>
        <p:spPr>
          <a:xfrm>
            <a:off x="7930956" y="4371219"/>
            <a:ext cx="1452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lumMod val="50000"/>
                    <a:lumOff val="50000"/>
                  </a:prstClr>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总结与分析</a:t>
            </a:r>
          </a:p>
        </p:txBody>
      </p:sp>
      <p:sp>
        <p:nvSpPr>
          <p:cNvPr id="24" name="文本框 23"/>
          <p:cNvSpPr txBox="1"/>
          <p:nvPr/>
        </p:nvSpPr>
        <p:spPr>
          <a:xfrm>
            <a:off x="6000054" y="1381424"/>
            <a:ext cx="3847848" cy="646331"/>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pPr marL="0" marR="0" lvl="0" indent="0" algn="l" defTabSz="914400" rtl="0" eaLnBrk="0" fontAlgn="auto" latinLnBrk="0" hangingPunct="0">
              <a:lnSpc>
                <a:spcPct val="10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srgbClr val="014CA8"/>
                </a:solidFill>
                <a:effectLst/>
                <a:uLnTx/>
                <a:uFillTx/>
                <a:latin typeface="微软雅黑" panose="020B0503020204020204" pitchFamily="34" charset="-122"/>
                <a:ea typeface="微软雅黑" panose="020B0503020204020204" pitchFamily="34" charset="-122"/>
                <a:cs typeface="+mj-cs"/>
                <a:sym typeface="微软雅黑" panose="020B0503020204020204" pitchFamily="34" charset="-122"/>
              </a:rPr>
              <a:t>目录 </a:t>
            </a:r>
            <a:r>
              <a:rPr kumimoji="0" lang="en-US" altLang="zh-CN" sz="3600" b="1" i="0" u="none" strike="noStrike" kern="1200" cap="none" spc="0" normalizeH="0" baseline="0" noProof="0" dirty="0">
                <a:ln>
                  <a:noFill/>
                </a:ln>
                <a:solidFill>
                  <a:srgbClr val="014CA8"/>
                </a:solidFill>
                <a:effectLst/>
                <a:uLnTx/>
                <a:uFillTx/>
                <a:latin typeface="微软雅黑" panose="020B0503020204020204" pitchFamily="34" charset="-122"/>
                <a:ea typeface="微软雅黑" panose="020B0503020204020204" pitchFamily="34" charset="-122"/>
                <a:cs typeface="+mj-cs"/>
                <a:sym typeface="微软雅黑" panose="020B0503020204020204" pitchFamily="34" charset="-122"/>
              </a:rPr>
              <a:t>| CONTENT</a:t>
            </a:r>
          </a:p>
        </p:txBody>
      </p:sp>
      <p:pic>
        <p:nvPicPr>
          <p:cNvPr id="6" name="图片 5"/>
          <p:cNvPicPr/>
          <p:nvPr/>
        </p:nvPicPr>
        <p:blipFill>
          <a:blip r:embed="rId4" cstate="print">
            <a:extLst>
              <a:ext uri="{28A0092B-C50C-407E-A947-70E740481C1C}">
                <a14:useLocalDpi xmlns:a14="http://schemas.microsoft.com/office/drawing/2010/main" val="0"/>
              </a:ext>
            </a:extLst>
          </a:blip>
          <a:stretch>
            <a:fillRect/>
          </a:stretch>
        </p:blipFill>
        <p:spPr>
          <a:xfrm>
            <a:off x="10078403" y="308267"/>
            <a:ext cx="1397000" cy="1397000"/>
          </a:xfrm>
          <a:prstGeom prst="rect">
            <a:avLst/>
          </a:prstGeom>
        </p:spPr>
      </p:pic>
      <p:sp>
        <p:nvSpPr>
          <p:cNvPr id="26" name="矩形 25"/>
          <p:cNvSpPr/>
          <p:nvPr/>
        </p:nvSpPr>
        <p:spPr>
          <a:xfrm>
            <a:off x="7939291" y="2975644"/>
            <a:ext cx="1210588"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chemeClr val="tx1">
                    <a:lumMod val="50000"/>
                    <a:lumOff val="50000"/>
                  </a:schemeClr>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仪器调节</a:t>
            </a:r>
          </a:p>
        </p:txBody>
      </p:sp>
    </p:spTree>
    <p:extLst>
      <p:ext uri="{BB962C8B-B14F-4D97-AF65-F5344CB8AC3E}">
        <p14:creationId xmlns:p14="http://schemas.microsoft.com/office/powerpoint/2010/main" val="165355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539856"/>
            <a:ext cx="10972800" cy="533400"/>
          </a:xfrm>
        </p:spPr>
        <p:txBody>
          <a:bodyPr/>
          <a:lstStyle/>
          <a:p>
            <a:r>
              <a:rPr lang="zh-CN" altLang="en-US" dirty="0">
                <a:solidFill>
                  <a:prstClr val="black">
                    <a:lumMod val="85000"/>
                    <a:lumOff val="15000"/>
                  </a:prstClr>
                </a:solidFill>
              </a:rPr>
              <a:t>实验内容</a:t>
            </a:r>
            <a:r>
              <a:rPr lang="en-US" altLang="zh-CN" sz="3200" dirty="0"/>
              <a:t>		</a:t>
            </a:r>
            <a:endParaRPr lang="zh-CN" altLang="en-US" sz="3200" dirty="0"/>
          </a:p>
        </p:txBody>
      </p:sp>
      <p:graphicFrame>
        <p:nvGraphicFramePr>
          <p:cNvPr id="7" name="图示 6"/>
          <p:cNvGraphicFramePr/>
          <p:nvPr>
            <p:extLst>
              <p:ext uri="{D42A27DB-BD31-4B8C-83A1-F6EECF244321}">
                <p14:modId xmlns:p14="http://schemas.microsoft.com/office/powerpoint/2010/main" val="640947267"/>
              </p:ext>
            </p:extLst>
          </p:nvPr>
        </p:nvGraphicFramePr>
        <p:xfrm>
          <a:off x="1879600" y="1158240"/>
          <a:ext cx="8432800" cy="47285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58574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自定义 188">
      <a:dk1>
        <a:sysClr val="windowText" lastClr="000000"/>
      </a:dk1>
      <a:lt1>
        <a:sysClr val="window" lastClr="FFFFFF"/>
      </a:lt1>
      <a:dk2>
        <a:srgbClr val="44546A"/>
      </a:dk2>
      <a:lt2>
        <a:srgbClr val="E7E6E6"/>
      </a:lt2>
      <a:accent1>
        <a:srgbClr val="014CA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自定义 188">
      <a:dk1>
        <a:sysClr val="windowText" lastClr="000000"/>
      </a:dk1>
      <a:lt1>
        <a:sysClr val="window" lastClr="FFFFFF"/>
      </a:lt1>
      <a:dk2>
        <a:srgbClr val="44546A"/>
      </a:dk2>
      <a:lt2>
        <a:srgbClr val="E7E6E6"/>
      </a:lt2>
      <a:accent1>
        <a:srgbClr val="014CA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1543</TotalTime>
  <Words>1254</Words>
  <Application>Microsoft Office PowerPoint</Application>
  <PresentationFormat>宽屏</PresentationFormat>
  <Paragraphs>142</Paragraphs>
  <Slides>24</Slides>
  <Notes>4</Notes>
  <HiddenSlides>0</HiddenSlides>
  <MMClips>0</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24</vt:i4>
      </vt:variant>
    </vt:vector>
  </HeadingPairs>
  <TitlesOfParts>
    <vt:vector size="36" baseType="lpstr">
      <vt:lpstr>等线</vt:lpstr>
      <vt:lpstr>等线 Light</vt:lpstr>
      <vt:lpstr>黑体</vt:lpstr>
      <vt:lpstr>宋体</vt:lpstr>
      <vt:lpstr>微软雅黑</vt:lpstr>
      <vt:lpstr>Arial</vt:lpstr>
      <vt:lpstr>Calibri</vt:lpstr>
      <vt:lpstr>Cambria Math</vt:lpstr>
      <vt:lpstr>Times New Roman</vt:lpstr>
      <vt:lpstr>Office 主题​​</vt:lpstr>
      <vt:lpstr>Office Theme</vt:lpstr>
      <vt:lpstr>1_Office Theme</vt:lpstr>
      <vt:lpstr>PowerPoint 演示文稿</vt:lpstr>
      <vt:lpstr>PowerPoint 演示文稿</vt:lpstr>
      <vt:lpstr>实验目标</vt:lpstr>
      <vt:lpstr>实验目标</vt:lpstr>
      <vt:lpstr>PowerPoint 演示文稿</vt:lpstr>
      <vt:lpstr>仪器调节</vt:lpstr>
      <vt:lpstr>仪器调节</vt:lpstr>
      <vt:lpstr>PowerPoint 演示文稿</vt:lpstr>
      <vt:lpstr>实验内容  </vt:lpstr>
      <vt:lpstr>氦氖激光等倾干涉</vt:lpstr>
      <vt:lpstr>氦氖激光波长测量</vt:lpstr>
      <vt:lpstr>氦氖激光波长测量</vt:lpstr>
      <vt:lpstr>误差分析</vt:lpstr>
      <vt:lpstr>钠黄光双线波长差测量 </vt:lpstr>
      <vt:lpstr>白光等厚干涉图样 </vt:lpstr>
      <vt:lpstr>白光等厚干涉图样 </vt:lpstr>
      <vt:lpstr>微振动测量方案初步讨论 </vt:lpstr>
      <vt:lpstr>微振动测量方案初步讨论 </vt:lpstr>
      <vt:lpstr>微振动测量方案初步讨论 </vt:lpstr>
      <vt:lpstr>PowerPoint 演示文稿</vt:lpstr>
      <vt:lpstr>总结</vt:lpstr>
      <vt:lpstr>致谢</vt:lpstr>
      <vt:lpstr>参考文献</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施 理翰</dc:creator>
  <cp:lastModifiedBy>STARKer-first</cp:lastModifiedBy>
  <cp:revision>17</cp:revision>
  <dcterms:created xsi:type="dcterms:W3CDTF">2022-01-16T09:31:08Z</dcterms:created>
  <dcterms:modified xsi:type="dcterms:W3CDTF">2022-02-18T11:14:28Z</dcterms:modified>
</cp:coreProperties>
</file>

<file path=docProps/thumbnail.jpeg>
</file>